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drawings/drawing1.xml" ContentType="application/vnd.openxmlformats-officedocument.drawingml.chartshape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notesSlides/notesSlide5.xml" ContentType="application/vnd.openxmlformats-officedocument.presentationml.notesSlide+xml"/>
  <Override PartName="/ppt/charts/chart8.xml" ContentType="application/vnd.openxmlformats-officedocument.drawingml.chart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60" r:id="rId1"/>
  </p:sldMasterIdLst>
  <p:notesMasterIdLst>
    <p:notesMasterId r:id="rId17"/>
  </p:notesMasterIdLst>
  <p:handoutMasterIdLst>
    <p:handoutMasterId r:id="rId18"/>
  </p:handoutMasterIdLst>
  <p:sldIdLst>
    <p:sldId id="256" r:id="rId2"/>
    <p:sldId id="265" r:id="rId3"/>
    <p:sldId id="257" r:id="rId4"/>
    <p:sldId id="259" r:id="rId5"/>
    <p:sldId id="260" r:id="rId6"/>
    <p:sldId id="261" r:id="rId7"/>
    <p:sldId id="263" r:id="rId8"/>
    <p:sldId id="262" r:id="rId9"/>
    <p:sldId id="270" r:id="rId10"/>
    <p:sldId id="271" r:id="rId11"/>
    <p:sldId id="279" r:id="rId12"/>
    <p:sldId id="282" r:id="rId13"/>
    <p:sldId id="284" r:id="rId14"/>
    <p:sldId id="283" r:id="rId15"/>
    <p:sldId id="281" r:id="rId16"/>
  </p:sldIdLst>
  <p:sldSz cx="9144000" cy="6858000" type="screen4x3"/>
  <p:notesSz cx="9144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4C26EA6F-45D9-4FCC-BA4D-BCB718E3F36C}">
          <p14:sldIdLst>
            <p14:sldId id="256"/>
            <p14:sldId id="265"/>
            <p14:sldId id="257"/>
            <p14:sldId id="259"/>
            <p14:sldId id="260"/>
            <p14:sldId id="261"/>
            <p14:sldId id="263"/>
            <p14:sldId id="262"/>
            <p14:sldId id="270"/>
            <p14:sldId id="271"/>
            <p14:sldId id="279"/>
            <p14:sldId id="282"/>
            <p14:sldId id="284"/>
            <p14:sldId id="283"/>
            <p14:sldId id="281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CCFF"/>
    <a:srgbClr val="B3D8EF"/>
    <a:srgbClr val="1F512B"/>
    <a:srgbClr val="1A5242"/>
    <a:srgbClr val="8BD198"/>
    <a:srgbClr val="00CC99"/>
    <a:srgbClr val="8969D9"/>
    <a:srgbClr val="00FFFF"/>
    <a:srgbClr val="F8CF4A"/>
    <a:srgbClr val="EBEE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45" autoAdjust="0"/>
    <p:restoredTop sz="85494" autoAdjust="0"/>
  </p:normalViewPr>
  <p:slideViewPr>
    <p:cSldViewPr>
      <p:cViewPr varScale="1">
        <p:scale>
          <a:sx n="91" d="100"/>
          <a:sy n="91" d="100"/>
        </p:scale>
        <p:origin x="-300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layout>
        <c:manualLayout>
          <c:xMode val="edge"/>
          <c:yMode val="edge"/>
          <c:x val="6.3172914452291401E-3"/>
          <c:y val="6.6138484612820805E-2"/>
        </c:manualLayout>
      </c:layout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6.4945474808354678E-2"/>
          <c:w val="1"/>
          <c:h val="0.9337122264192867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2014 год</c:v>
                </c:pt>
              </c:strCache>
            </c:strRef>
          </c:tx>
          <c:spPr>
            <a:solidFill>
              <a:srgbClr val="00B0F0"/>
            </a:solidFill>
          </c:spPr>
          <c:dPt>
            <c:idx val="0"/>
            <c:bubble3D val="0"/>
            <c:spPr>
              <a:solidFill>
                <a:srgbClr val="006600"/>
              </a:solidFill>
            </c:spPr>
          </c:dPt>
          <c:dPt>
            <c:idx val="1"/>
            <c:bubble3D val="0"/>
            <c:spPr>
              <a:solidFill>
                <a:srgbClr val="FFFF00"/>
              </a:solidFill>
            </c:spPr>
          </c:dPt>
          <c:dLbls>
            <c:dLbl>
              <c:idx val="0"/>
              <c:layout>
                <c:manualLayout>
                  <c:x val="-3.9193184706369753E-2"/>
                  <c:y val="0.22421163273525169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0.13906592809483428"/>
                  <c:y val="0.24694131207643596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.10028760038293813"/>
                  <c:y val="-2.0406152788579053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87</c:v>
                </c:pt>
                <c:pt idx="1">
                  <c:v>6.2</c:v>
                </c:pt>
                <c:pt idx="2">
                  <c:v>6.8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layout>
        <c:manualLayout>
          <c:xMode val="edge"/>
          <c:yMode val="edge"/>
          <c:x val="0.7327615150604182"/>
          <c:y val="6.3577571242084227E-2"/>
        </c:manualLayout>
      </c:layout>
      <c:overlay val="0"/>
      <c:txPr>
        <a:bodyPr/>
        <a:lstStyle/>
        <a:p>
          <a:pPr algn="l">
            <a:defRPr/>
          </a:pPr>
          <a:endParaRPr lang="ru-RU"/>
        </a:p>
      </c:txPr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.12561017525830465"/>
          <c:w val="1"/>
          <c:h val="0.8743898826056368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2015 год</c:v>
                </c:pt>
              </c:strCache>
            </c:strRef>
          </c:tx>
          <c:explosion val="9"/>
          <c:dPt>
            <c:idx val="0"/>
            <c:bubble3D val="0"/>
            <c:explosion val="0"/>
            <c:spPr>
              <a:solidFill>
                <a:srgbClr val="006600"/>
              </a:solidFill>
            </c:spPr>
          </c:dPt>
          <c:dPt>
            <c:idx val="1"/>
            <c:bubble3D val="0"/>
            <c:explosion val="0"/>
            <c:spPr>
              <a:solidFill>
                <a:srgbClr val="FFFF00"/>
              </a:solidFill>
            </c:spPr>
          </c:dPt>
          <c:dPt>
            <c:idx val="2"/>
            <c:bubble3D val="0"/>
            <c:explosion val="0"/>
            <c:spPr>
              <a:solidFill>
                <a:srgbClr val="00B0F0"/>
              </a:solidFill>
            </c:spPr>
          </c:dPt>
          <c:dLbls>
            <c:dLbl>
              <c:idx val="0"/>
              <c:layout>
                <c:manualLayout>
                  <c:x val="0.10070122927517858"/>
                  <c:y val="5.9099336184868312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/>
                  </a:pPr>
                  <a:endParaRPr lang="ru-RU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4987509557761552"/>
                      <c:h val="0.18436102585823796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-2.2722571055323292E-3"/>
                  <c:y val="0.20797168370181104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3.1542655391231039E-4"/>
                  <c:y val="-9.8279010665481628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dLblPos val="bestFit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Лист1!$B$2:$B$4</c:f>
              <c:numCache>
                <c:formatCode>0</c:formatCode>
                <c:ptCount val="3"/>
                <c:pt idx="0" formatCode="General">
                  <c:v>77.3</c:v>
                </c:pt>
                <c:pt idx="1">
                  <c:v>0.1</c:v>
                </c:pt>
                <c:pt idx="2">
                  <c:v>22.6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layout>
        <c:manualLayout>
          <c:xMode val="edge"/>
          <c:yMode val="edge"/>
          <c:x val="9.5296289830230502E-3"/>
          <c:y val="3.023473582300382E-2"/>
        </c:manualLayout>
      </c:layout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.17559675909025987"/>
          <c:w val="0.74323950777955894"/>
          <c:h val="0.7992076277239035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2013 год</c:v>
                </c:pt>
              </c:strCache>
            </c:strRef>
          </c:tx>
          <c:dPt>
            <c:idx val="0"/>
            <c:bubble3D val="0"/>
            <c:spPr>
              <a:solidFill>
                <a:srgbClr val="009900"/>
              </a:solidFill>
            </c:spPr>
          </c:dPt>
          <c:dPt>
            <c:idx val="1"/>
            <c:bubble3D val="0"/>
            <c:spPr>
              <a:solidFill>
                <a:srgbClr val="FFFF00"/>
              </a:solidFill>
            </c:spPr>
          </c:dPt>
          <c:dPt>
            <c:idx val="2"/>
            <c:bubble3D val="0"/>
            <c:spPr>
              <a:solidFill>
                <a:srgbClr val="00B0F0"/>
              </a:solidFill>
            </c:spPr>
          </c:dPt>
          <c:dLbls>
            <c:dLbl>
              <c:idx val="0"/>
              <c:layout>
                <c:manualLayout>
                  <c:x val="3.3099496881298907E-3"/>
                  <c:y val="-0.3324126684336662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/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3918188984292749E-2"/>
                      <c:h val="0.12320654847874046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-0.13678585977219465"/>
                  <c:y val="-8.0625962194676853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7.2966099004872489E-3"/>
                  <c:y val="-5.6709968733632772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59.8</c:v>
                </c:pt>
                <c:pt idx="1">
                  <c:v>9</c:v>
                </c:pt>
                <c:pt idx="2">
                  <c:v>31.2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472758317858871"/>
          <c:y val="0"/>
          <c:w val="0.35272416821411406"/>
          <c:h val="0.68757439649562768"/>
        </c:manualLayout>
      </c:layout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>
        <c:manualLayout>
          <c:layoutTarget val="inner"/>
          <c:xMode val="edge"/>
          <c:yMode val="edge"/>
          <c:x val="3.705237233211249E-2"/>
          <c:y val="2.5586400565421802E-2"/>
          <c:w val="0.75055421012978063"/>
          <c:h val="0.67354750181421918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доходы</c:v>
                </c:pt>
              </c:strCache>
            </c:strRef>
          </c:tx>
          <c:spPr>
            <a:ln w="28575">
              <a:solidFill>
                <a:srgbClr val="0070C0"/>
              </a:solidFill>
            </a:ln>
          </c:spPr>
          <c:marker>
            <c:spPr>
              <a:solidFill>
                <a:srgbClr val="0070C0"/>
              </a:solidFill>
              <a:ln w="28575">
                <a:solidFill>
                  <a:srgbClr val="0070C0"/>
                </a:solidFill>
              </a:ln>
            </c:spPr>
          </c:marker>
          <c:dLbls>
            <c:dLbl>
              <c:idx val="0"/>
              <c:layout>
                <c:manualLayout>
                  <c:x val="-6.1228295821448113E-2"/>
                  <c:y val="4.72222222222223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5.3761430477369053E-2"/>
                  <c:y val="5.27777777777777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5.3761430477369053E-2"/>
                  <c:y val="4.44444444444445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5.5254803546184846E-2"/>
                  <c:y val="6.11111111111111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5.6748176615000659E-2"/>
                  <c:y val="5.27777777777777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3.285420751394779E-2"/>
                  <c:y val="8.33333333333333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2013 год</c:v>
                </c:pt>
                <c:pt idx="1">
                  <c:v>2014 год</c:v>
                </c:pt>
                <c:pt idx="2">
                  <c:v>2015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3736.1</c:v>
                </c:pt>
                <c:pt idx="1">
                  <c:v>4986.2</c:v>
                </c:pt>
                <c:pt idx="2">
                  <c:v>5763.3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Неналоговые доходы</c:v>
                </c:pt>
              </c:strCache>
            </c:strRef>
          </c:tx>
          <c:spPr>
            <a:ln>
              <a:solidFill>
                <a:srgbClr val="00B0F0"/>
              </a:solidFill>
            </a:ln>
          </c:spPr>
          <c:marker>
            <c:spPr>
              <a:solidFill>
                <a:srgbClr val="00B0F0"/>
              </a:solidFill>
              <a:ln>
                <a:solidFill>
                  <a:srgbClr val="00B0F0"/>
                </a:solidFill>
              </a:ln>
            </c:spPr>
          </c:marker>
          <c:dLbls>
            <c:dLbl>
              <c:idx val="0"/>
              <c:layout>
                <c:manualLayout>
                  <c:x val="-5.9746279358315987E-2"/>
                  <c:y val="-5.50710086586123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5.0797227012124774E-2"/>
                  <c:y val="-6.437907608374483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4.9326452056214144E-2"/>
                  <c:y val="-7.090937886334142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5.9712319546194222E-2"/>
                  <c:y val="-6.82781700378444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4.6305895983546182E-2"/>
                  <c:y val="-7.3687143508877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4.3228856924393981E-2"/>
                  <c:y val="-6.25760849267340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2013 год</c:v>
                </c:pt>
                <c:pt idx="1">
                  <c:v>2014 год</c:v>
                </c:pt>
                <c:pt idx="2">
                  <c:v>2015 год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 formatCode="0.0">
                  <c:v>561</c:v>
                </c:pt>
                <c:pt idx="1">
                  <c:v>356.9</c:v>
                </c:pt>
                <c:pt idx="2">
                  <c:v>7.1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Итого налоговых и неналоговых доходов</c:v>
                </c:pt>
              </c:strCache>
            </c:strRef>
          </c:tx>
          <c:spPr>
            <a:ln>
              <a:solidFill>
                <a:srgbClr val="7030A0"/>
              </a:solidFill>
            </a:ln>
          </c:spPr>
          <c:dLbls>
            <c:dLbl>
              <c:idx val="0"/>
              <c:layout>
                <c:manualLayout>
                  <c:x val="-4.890913147838849E-2"/>
                  <c:y val="-0.1348649564464387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5.483751105152649E-2"/>
                  <c:y val="-7.96929288092592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6.2247985517948988E-2"/>
                  <c:y val="-7.35627035162393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2013 год</c:v>
                </c:pt>
                <c:pt idx="1">
                  <c:v>2014 год</c:v>
                </c:pt>
                <c:pt idx="2">
                  <c:v>2015 год</c:v>
                </c:pt>
              </c:strCache>
            </c:strRef>
          </c:cat>
          <c:val>
            <c:numRef>
              <c:f>Лист1!$D$2:$D$4</c:f>
              <c:numCache>
                <c:formatCode>#,##0.0</c:formatCode>
                <c:ptCount val="3"/>
                <c:pt idx="0">
                  <c:v>4297.1000000000004</c:v>
                </c:pt>
                <c:pt idx="1">
                  <c:v>5343.1</c:v>
                </c:pt>
                <c:pt idx="2">
                  <c:v>5770.4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42119168"/>
        <c:axId val="42120704"/>
      </c:lineChart>
      <c:catAx>
        <c:axId val="421191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800"/>
            </a:pPr>
            <a:endParaRPr lang="ru-RU"/>
          </a:p>
        </c:txPr>
        <c:crossAx val="42120704"/>
        <c:crosses val="autoZero"/>
        <c:auto val="1"/>
        <c:lblAlgn val="ctr"/>
        <c:lblOffset val="100"/>
        <c:noMultiLvlLbl val="0"/>
      </c:catAx>
      <c:valAx>
        <c:axId val="4212070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4211916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3229059983064426"/>
          <c:y val="0.16810632151983118"/>
          <c:w val="0.26770940016935568"/>
          <c:h val="0.36213943131614218"/>
        </c:manualLayout>
      </c:layout>
      <c:overlay val="0"/>
      <c:spPr>
        <a:ln w="38100"/>
      </c:spPr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0"/>
    </mc:Choice>
    <mc:Fallback>
      <c:style val="20"/>
    </mc:Fallback>
  </mc:AlternateContent>
  <c:chart>
    <c:autoTitleDeleted val="1"/>
    <c:view3D>
      <c:rotX val="15"/>
      <c:rotY val="20"/>
      <c:rAngAx val="1"/>
    </c:view3D>
    <c:floor>
      <c:thickness val="0"/>
      <c:spPr>
        <a:noFill/>
        <a:ln w="9525">
          <a:noFill/>
        </a:ln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4.4611434358533215E-2"/>
          <c:y val="4.6089391151660677E-2"/>
          <c:w val="0.95304734276540459"/>
          <c:h val="0.6872999883481785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invertIfNegative val="0"/>
          <c:dLbls>
            <c:delete val="1"/>
          </c:dLbls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cylinder"/>
        <c:axId val="39118720"/>
        <c:axId val="39120256"/>
        <c:axId val="0"/>
      </c:bar3DChart>
      <c:catAx>
        <c:axId val="391187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39120256"/>
        <c:crosses val="autoZero"/>
        <c:auto val="1"/>
        <c:lblAlgn val="ctr"/>
        <c:lblOffset val="100"/>
        <c:noMultiLvlLbl val="0"/>
      </c:catAx>
      <c:valAx>
        <c:axId val="3912025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9118720"/>
        <c:crosses val="autoZero"/>
        <c:crossBetween val="between"/>
      </c:valAx>
      <c:spPr>
        <a:noFill/>
        <a:ln w="25400">
          <a:noFill/>
        </a:ln>
      </c:spPr>
    </c:plotArea>
    <c:legend>
      <c:legendPos val="b"/>
      <c:layout>
        <c:manualLayout>
          <c:xMode val="edge"/>
          <c:yMode val="edge"/>
          <c:x val="5.0000022132472587E-2"/>
          <c:y val="0.90725489375639368"/>
          <c:w val="0.89999995573505487"/>
          <c:h val="9.2745106243606448E-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400"/>
      </a:pPr>
      <a:endParaRPr lang="ru-RU"/>
    </a:p>
  </c:txPr>
  <c:externalData r:id="rId1">
    <c:autoUpdate val="0"/>
  </c:externalData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8950170652073858E-4"/>
          <c:y val="0"/>
          <c:w val="0.94882149846598296"/>
          <c:h val="1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 w="25400">
          <a:noFill/>
        </a:ln>
        <a:effectLst/>
      </c:spPr>
    </c:plotArea>
    <c:legend>
      <c:legendPos val="b"/>
      <c:layout>
        <c:manualLayout>
          <c:xMode val="edge"/>
          <c:yMode val="edge"/>
          <c:x val="1.5784505575307459E-2"/>
          <c:y val="0.75779956325925779"/>
          <c:w val="0.97758916057063339"/>
          <c:h val="0.24220043674074254"/>
        </c:manualLayout>
      </c:layout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12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2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3"/>
            <c:bubble3D val="0"/>
            <c:spPr>
              <a:solidFill>
                <a:schemeClr val="accent1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4"/>
            <c:bubble3D val="0"/>
            <c:spPr>
              <a:solidFill>
                <a:schemeClr val="accent3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Lbls>
            <c:dLbl>
              <c:idx val="0"/>
              <c:layout>
                <c:manualLayout>
                  <c:x val="0.10152580006833622"/>
                  <c:y val="-6.1003985910912127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.10539932499992494"/>
                  <c:y val="2.1398413986536417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6.7813536233711766E-2"/>
                  <c:y val="5.6506894596877223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0.17605093144786854"/>
                  <c:y val="5.8062992616376846E-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7.1546033669215012E-2"/>
                  <c:y val="-2.800355427689624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5739351812062812E-2"/>
                      <c:h val="5.0807821658166614E-2"/>
                    </c:manualLayout>
                  </c15:layout>
                </c:ext>
              </c:extLst>
            </c:dLbl>
            <c:dLbl>
              <c:idx val="5"/>
              <c:layout>
                <c:manualLayout>
                  <c:x val="-6.0414932931980317E-2"/>
                  <c:y val="-3.1102517836259336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0.16034434329099703"/>
                  <c:y val="-3.3162294389968788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Лист1!$A$2:$A$6</c:f>
              <c:strCache>
                <c:ptCount val="5"/>
                <c:pt idx="0">
                  <c:v>налог на доходы физ. Лиц</c:v>
                </c:pt>
                <c:pt idx="1">
                  <c:v>Единый сельхоз налог</c:v>
                </c:pt>
                <c:pt idx="2">
                  <c:v>Налог на имущество</c:v>
                </c:pt>
                <c:pt idx="3">
                  <c:v>Штрафы</c:v>
                </c:pt>
                <c:pt idx="4">
                  <c:v>Акцизы на нефтепродукты</c:v>
                </c:pt>
              </c:strCache>
            </c:strRef>
          </c:cat>
          <c:val>
            <c:numRef>
              <c:f>Лист1!$B$2:$B$6</c:f>
              <c:numCache>
                <c:formatCode>0.0%</c:formatCode>
                <c:ptCount val="5"/>
                <c:pt idx="0">
                  <c:v>4.8000000000000001E-2</c:v>
                </c:pt>
                <c:pt idx="1">
                  <c:v>0.04</c:v>
                </c:pt>
                <c:pt idx="2">
                  <c:v>0.66500000000000004</c:v>
                </c:pt>
                <c:pt idx="3">
                  <c:v>1E-3</c:v>
                </c:pt>
                <c:pt idx="4">
                  <c:v>0.246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8286213811554996E-5"/>
          <c:y val="0.35985554745124931"/>
          <c:w val="0.75027376357598063"/>
          <c:h val="0.6369952452948063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6"/>
          <c:dPt>
            <c:idx val="0"/>
            <c:bubble3D val="0"/>
            <c:spPr>
              <a:solidFill>
                <a:srgbClr val="92D050"/>
              </a:solidFill>
            </c:spPr>
          </c:dPt>
          <c:dPt>
            <c:idx val="1"/>
            <c:bubble3D val="0"/>
            <c:explosion val="4"/>
            <c:spPr>
              <a:solidFill>
                <a:srgbClr val="FF66FF"/>
              </a:solidFill>
            </c:spPr>
          </c:dPt>
          <c:dPt>
            <c:idx val="2"/>
            <c:bubble3D val="0"/>
            <c:explosion val="25"/>
            <c:spPr>
              <a:solidFill>
                <a:srgbClr val="00FFFF"/>
              </a:solidFill>
            </c:spPr>
          </c:dPt>
          <c:dPt>
            <c:idx val="3"/>
            <c:bubble3D val="0"/>
            <c:explosion val="15"/>
            <c:spPr>
              <a:solidFill>
                <a:srgbClr val="FFFF00"/>
              </a:solidFill>
            </c:spPr>
          </c:dPt>
          <c:dPt>
            <c:idx val="4"/>
            <c:bubble3D val="0"/>
            <c:explosion val="22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5"/>
            <c:bubble3D val="0"/>
            <c:explosion val="28"/>
            <c:spPr>
              <a:solidFill>
                <a:srgbClr val="00CC99"/>
              </a:solidFill>
            </c:spPr>
          </c:dPt>
          <c:dLbls>
            <c:dLbl>
              <c:idx val="0"/>
              <c:layout>
                <c:manualLayout>
                  <c:x val="1.7196846074122717E-2"/>
                  <c:y val="-1.2001887068908618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4.2163270244037397E-2"/>
                  <c:y val="1.5172428506333444E-2"/>
                </c:manualLayout>
              </c:layout>
              <c:tx>
                <c:rich>
                  <a:bodyPr/>
                  <a:lstStyle/>
                  <a:p>
                    <a:r>
                      <a:rPr lang="en-US" sz="160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0,1%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2.6279208931648791E-2"/>
                  <c:y val="-6.123025904275476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1.1147900346824807E-3"/>
                  <c:y val="-4.0882132259056569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1.960772726335103E-2"/>
                  <c:y val="-1.1499929959473102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3.4160096916933204E-2"/>
                  <c:y val="-8.4489404558913683E-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8.5535995129623083E-3"/>
                  <c:y val="-4.9115516955442966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-4.6773626150623832E-2"/>
                  <c:y val="-5.3319357430494877E-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-3.1872926424192212E-2"/>
                  <c:y val="-5.3379737195062074E-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6.5137946625440923E-3"/>
                  <c:y val="-1.3858363563468793E-2"/>
                </c:manualLayout>
              </c:layout>
              <c:tx>
                <c:rich>
                  <a:bodyPr/>
                  <a:lstStyle/>
                  <a:p>
                    <a:r>
                      <a:rPr lang="en-US" sz="160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0,01%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0"/>
              <c:layout>
                <c:manualLayout>
                  <c:x val="3.8528606495731428E-2"/>
                  <c:y val="-1.2001283271262935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>
                    <a:solidFill>
                      <a:schemeClr val="accent2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Лист1!$A$2:$A$7</c:f>
              <c:strCache>
                <c:ptCount val="6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экономика</c:v>
                </c:pt>
                <c:pt idx="3">
                  <c:v>Жилищно-коммунальное хозяйство</c:v>
                </c:pt>
                <c:pt idx="4">
                  <c:v>Культура, кинематография</c:v>
                </c:pt>
                <c:pt idx="5">
                  <c:v>Социальная политика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2767.9</c:v>
                </c:pt>
                <c:pt idx="1">
                  <c:v>144.9</c:v>
                </c:pt>
                <c:pt idx="2">
                  <c:v>1410.3</c:v>
                </c:pt>
                <c:pt idx="3">
                  <c:v>1550</c:v>
                </c:pt>
                <c:pt idx="4">
                  <c:v>801.8</c:v>
                </c:pt>
                <c:pt idx="5">
                  <c:v>169.8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t"/>
      <c:layout>
        <c:manualLayout>
          <c:xMode val="edge"/>
          <c:yMode val="edge"/>
          <c:x val="0.60431086340477058"/>
          <c:y val="4.261301884331694E-2"/>
          <c:w val="0.39331044499684137"/>
          <c:h val="0.49147800002898256"/>
        </c:manualLayout>
      </c:layout>
      <c:overlay val="0"/>
      <c:spPr>
        <a:scene3d>
          <a:camera prst="orthographicFront"/>
          <a:lightRig rig="threePt" dir="t"/>
        </a:scene3d>
        <a:sp3d>
          <a:bevelT/>
        </a:sp3d>
      </c:spPr>
      <c:txPr>
        <a:bodyPr/>
        <a:lstStyle/>
        <a:p>
          <a:pPr>
            <a:defRPr sz="140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84B5AFF-B985-42D7-8DE3-33167A427F65}" type="doc">
      <dgm:prSet loTypeId="urn:microsoft.com/office/officeart/2005/8/layout/equation2" loCatId="process" qsTypeId="urn:microsoft.com/office/officeart/2005/8/quickstyle/simple1" qsCatId="simple" csTypeId="urn:microsoft.com/office/officeart/2005/8/colors/accent1_2" csCatId="accent1" phldr="0"/>
      <dgm:spPr/>
    </dgm:pt>
    <dgm:pt modelId="{688A83FF-6519-45F7-8F00-173C15710EB6}" type="pres">
      <dgm:prSet presAssocID="{484B5AFF-B985-42D7-8DE3-33167A427F65}" presName="Name0" presStyleCnt="0">
        <dgm:presLayoutVars>
          <dgm:dir/>
          <dgm:resizeHandles val="exact"/>
        </dgm:presLayoutVars>
      </dgm:prSet>
      <dgm:spPr/>
    </dgm:pt>
  </dgm:ptLst>
  <dgm:cxnLst>
    <dgm:cxn modelId="{3865F7E2-1510-4E45-B750-2DFEDD26ED94}" type="presOf" srcId="{484B5AFF-B985-42D7-8DE3-33167A427F65}" destId="{688A83FF-6519-45F7-8F00-173C15710EB6}" srcOrd="0" destOrd="0" presId="urn:microsoft.com/office/officeart/2005/8/layout/equati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A1C6A6B-EC2B-4CB3-B66F-948DB4B01624}" type="doc">
      <dgm:prSet loTypeId="urn:microsoft.com/office/officeart/2005/8/layout/chevron2" loCatId="list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99B522A0-ADF2-4DC9-9C44-33E0ACDDC223}">
      <dgm:prSet phldrT="[Текст]" custT="1"/>
      <dgm:spPr/>
      <dgm:t>
        <a:bodyPr/>
        <a:lstStyle/>
        <a:p>
          <a:pPr>
            <a:lnSpc>
              <a:spcPct val="50000"/>
            </a:lnSpc>
            <a:spcAft>
              <a:spcPct val="35000"/>
            </a:spcAft>
          </a:pPr>
          <a:r>
            <a:rPr lang="ru-RU" sz="20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144,9</a:t>
          </a:r>
        </a:p>
        <a:p>
          <a:pPr>
            <a:lnSpc>
              <a:spcPct val="50000"/>
            </a:lnSpc>
            <a:spcAft>
              <a:spcPts val="0"/>
            </a:spcAft>
          </a:pPr>
          <a:r>
            <a:rPr lang="ru-RU" sz="18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тыс.руб.</a:t>
          </a:r>
          <a:endParaRPr lang="ru-RU" sz="1800" dirty="0">
            <a:solidFill>
              <a:schemeClr val="accent1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F44DB57-D7D9-4A27-BC72-281E423EF458}" type="parTrans" cxnId="{9AD35979-568F-4C45-B465-765052D45CCC}">
      <dgm:prSet/>
      <dgm:spPr/>
      <dgm:t>
        <a:bodyPr/>
        <a:lstStyle/>
        <a:p>
          <a:endParaRPr lang="ru-RU"/>
        </a:p>
      </dgm:t>
    </dgm:pt>
    <dgm:pt modelId="{3A2E745D-F619-4163-A7E6-EEC2B59D09EC}" type="sibTrans" cxnId="{9AD35979-568F-4C45-B465-765052D45CCC}">
      <dgm:prSet/>
      <dgm:spPr/>
      <dgm:t>
        <a:bodyPr/>
        <a:lstStyle/>
        <a:p>
          <a:endParaRPr lang="ru-RU"/>
        </a:p>
      </dgm:t>
    </dgm:pt>
    <dgm:pt modelId="{2CF0AB45-5449-4A62-A94F-C1F055968064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Субвенции бюджетам поселений на осуществление первичного воинского учета на территориях, где отсутствуют военные комиссариаты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8108D34-3AD4-433F-AAEC-6D7C7FEBB7E8}" type="parTrans" cxnId="{703A8DB5-097E-4A2F-A2F3-4FF1A4A545D1}">
      <dgm:prSet/>
      <dgm:spPr/>
      <dgm:t>
        <a:bodyPr/>
        <a:lstStyle/>
        <a:p>
          <a:endParaRPr lang="ru-RU"/>
        </a:p>
      </dgm:t>
    </dgm:pt>
    <dgm:pt modelId="{8C26A948-29E2-4469-9651-6A191AF86E58}" type="sibTrans" cxnId="{703A8DB5-097E-4A2F-A2F3-4FF1A4A545D1}">
      <dgm:prSet/>
      <dgm:spPr/>
      <dgm:t>
        <a:bodyPr/>
        <a:lstStyle/>
        <a:p>
          <a:endParaRPr lang="ru-RU"/>
        </a:p>
      </dgm:t>
    </dgm:pt>
    <dgm:pt modelId="{BE84007C-D63E-4D4F-AF8F-79815213F02D}" type="pres">
      <dgm:prSet presAssocID="{3A1C6A6B-EC2B-4CB3-B66F-948DB4B01624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C17DEBC-89CC-433F-B615-A622B9D6E892}" type="pres">
      <dgm:prSet presAssocID="{99B522A0-ADF2-4DC9-9C44-33E0ACDDC223}" presName="composite" presStyleCnt="0"/>
      <dgm:spPr/>
    </dgm:pt>
    <dgm:pt modelId="{288C0911-ECFA-4FD3-BBF0-27607920445D}" type="pres">
      <dgm:prSet presAssocID="{99B522A0-ADF2-4DC9-9C44-33E0ACDDC223}" presName="parentText" presStyleLbl="align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C91321-4794-4735-8BA0-A37AC3B5657D}" type="pres">
      <dgm:prSet presAssocID="{99B522A0-ADF2-4DC9-9C44-33E0ACDDC223}" presName="descendantText" presStyleLbl="alignAcc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03A8DB5-097E-4A2F-A2F3-4FF1A4A545D1}" srcId="{99B522A0-ADF2-4DC9-9C44-33E0ACDDC223}" destId="{2CF0AB45-5449-4A62-A94F-C1F055968064}" srcOrd="0" destOrd="0" parTransId="{08108D34-3AD4-433F-AAEC-6D7C7FEBB7E8}" sibTransId="{8C26A948-29E2-4469-9651-6A191AF86E58}"/>
    <dgm:cxn modelId="{8FCF91AD-D37D-4ACB-841C-43B7948D9B23}" type="presOf" srcId="{2CF0AB45-5449-4A62-A94F-C1F055968064}" destId="{42C91321-4794-4735-8BA0-A37AC3B5657D}" srcOrd="0" destOrd="0" presId="urn:microsoft.com/office/officeart/2005/8/layout/chevron2"/>
    <dgm:cxn modelId="{9AD35979-568F-4C45-B465-765052D45CCC}" srcId="{3A1C6A6B-EC2B-4CB3-B66F-948DB4B01624}" destId="{99B522A0-ADF2-4DC9-9C44-33E0ACDDC223}" srcOrd="0" destOrd="0" parTransId="{9F44DB57-D7D9-4A27-BC72-281E423EF458}" sibTransId="{3A2E745D-F619-4163-A7E6-EEC2B59D09EC}"/>
    <dgm:cxn modelId="{8FA78B4E-4A18-41F8-A834-45FA93FF2A5C}" type="presOf" srcId="{99B522A0-ADF2-4DC9-9C44-33E0ACDDC223}" destId="{288C0911-ECFA-4FD3-BBF0-27607920445D}" srcOrd="0" destOrd="0" presId="urn:microsoft.com/office/officeart/2005/8/layout/chevron2"/>
    <dgm:cxn modelId="{6459B153-BCEB-461A-84FD-6E49764AB636}" type="presOf" srcId="{3A1C6A6B-EC2B-4CB3-B66F-948DB4B01624}" destId="{BE84007C-D63E-4D4F-AF8F-79815213F02D}" srcOrd="0" destOrd="0" presId="urn:microsoft.com/office/officeart/2005/8/layout/chevron2"/>
    <dgm:cxn modelId="{6565F177-7D55-4D6B-BEB1-13768D75D06F}" type="presParOf" srcId="{BE84007C-D63E-4D4F-AF8F-79815213F02D}" destId="{AC17DEBC-89CC-433F-B615-A622B9D6E892}" srcOrd="0" destOrd="0" presId="urn:microsoft.com/office/officeart/2005/8/layout/chevron2"/>
    <dgm:cxn modelId="{AB03AAE7-20D5-4EA0-9743-14A935458AEA}" type="presParOf" srcId="{AC17DEBC-89CC-433F-B615-A622B9D6E892}" destId="{288C0911-ECFA-4FD3-BBF0-27607920445D}" srcOrd="0" destOrd="0" presId="urn:microsoft.com/office/officeart/2005/8/layout/chevron2"/>
    <dgm:cxn modelId="{B0E77BF5-F593-489D-B9E9-F4F1F66A5214}" type="presParOf" srcId="{AC17DEBC-89CC-433F-B615-A622B9D6E892}" destId="{42C91321-4794-4735-8BA0-A37AC3B5657D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A1C6A6B-EC2B-4CB3-B66F-948DB4B01624}" type="doc">
      <dgm:prSet loTypeId="urn:microsoft.com/office/officeart/2005/8/layout/chevron2" loCatId="list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99B522A0-ADF2-4DC9-9C44-33E0ACDDC223}">
      <dgm:prSet phldrT="[Текст]" custT="1"/>
      <dgm:spPr/>
      <dgm:t>
        <a:bodyPr/>
        <a:lstStyle/>
        <a:p>
          <a:pPr>
            <a:lnSpc>
              <a:spcPct val="50000"/>
            </a:lnSpc>
            <a:spcAft>
              <a:spcPct val="35000"/>
            </a:spcAft>
          </a:pPr>
          <a:r>
            <a:rPr lang="ru-RU" sz="20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73,4</a:t>
          </a:r>
        </a:p>
        <a:p>
          <a:pPr>
            <a:lnSpc>
              <a:spcPct val="50000"/>
            </a:lnSpc>
            <a:spcAft>
              <a:spcPts val="0"/>
            </a:spcAft>
          </a:pPr>
          <a:r>
            <a:rPr lang="ru-RU" sz="18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тыс.руб.</a:t>
          </a:r>
          <a:endParaRPr lang="ru-RU" sz="1800" dirty="0">
            <a:solidFill>
              <a:schemeClr val="accent1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F44DB57-D7D9-4A27-BC72-281E423EF458}" type="parTrans" cxnId="{9AD35979-568F-4C45-B465-765052D45CCC}">
      <dgm:prSet/>
      <dgm:spPr/>
      <dgm:t>
        <a:bodyPr/>
        <a:lstStyle/>
        <a:p>
          <a:endParaRPr lang="ru-RU"/>
        </a:p>
      </dgm:t>
    </dgm:pt>
    <dgm:pt modelId="{3A2E745D-F619-4163-A7E6-EEC2B59D09EC}" type="sibTrans" cxnId="{9AD35979-568F-4C45-B465-765052D45CCC}">
      <dgm:prSet/>
      <dgm:spPr/>
      <dgm:t>
        <a:bodyPr/>
        <a:lstStyle/>
        <a:p>
          <a:endParaRPr lang="ru-RU"/>
        </a:p>
      </dgm:t>
    </dgm:pt>
    <dgm:pt modelId="{2CF0AB45-5449-4A62-A94F-C1F055968064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МП «Развитие местного самоуправления в </a:t>
          </a:r>
          <a:r>
            <a:rPr lang="ru-RU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Тепловском</a:t>
          </a:r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муниципальном образовании Новобурасского </a:t>
          </a:r>
          <a:r>
            <a:rPr lang="ru-RU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муницпального</a:t>
          </a:r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района Саратовской области на 2015год»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8108D34-3AD4-433F-AAEC-6D7C7FEBB7E8}" type="parTrans" cxnId="{703A8DB5-097E-4A2F-A2F3-4FF1A4A545D1}">
      <dgm:prSet/>
      <dgm:spPr/>
      <dgm:t>
        <a:bodyPr/>
        <a:lstStyle/>
        <a:p>
          <a:endParaRPr lang="ru-RU"/>
        </a:p>
      </dgm:t>
    </dgm:pt>
    <dgm:pt modelId="{8C26A948-29E2-4469-9651-6A191AF86E58}" type="sibTrans" cxnId="{703A8DB5-097E-4A2F-A2F3-4FF1A4A545D1}">
      <dgm:prSet/>
      <dgm:spPr/>
      <dgm:t>
        <a:bodyPr/>
        <a:lstStyle/>
        <a:p>
          <a:endParaRPr lang="ru-RU"/>
        </a:p>
      </dgm:t>
    </dgm:pt>
    <dgm:pt modelId="{AEE6D85F-7AF4-49DE-96F8-2222CD7A3745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МП «Развитие муниципальной службы в </a:t>
          </a:r>
          <a:r>
            <a:rPr lang="ru-RU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Тепловском</a:t>
          </a:r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муниципальном образовании Новобурасского муниципального района Саратовской области в 2015году»</a:t>
          </a:r>
          <a:endParaRPr lang="ru-RU" dirty="0"/>
        </a:p>
      </dgm:t>
    </dgm:pt>
    <dgm:pt modelId="{61768A2A-C541-4FF2-B34C-08F230661222}" type="parTrans" cxnId="{894281C0-92AA-4893-A078-92D2E585136E}">
      <dgm:prSet/>
      <dgm:spPr/>
      <dgm:t>
        <a:bodyPr/>
        <a:lstStyle/>
        <a:p>
          <a:endParaRPr lang="ru-RU"/>
        </a:p>
      </dgm:t>
    </dgm:pt>
    <dgm:pt modelId="{767C0D63-CC8B-4E5B-8250-BABFD4D12593}" type="sibTrans" cxnId="{894281C0-92AA-4893-A078-92D2E585136E}">
      <dgm:prSet/>
      <dgm:spPr/>
      <dgm:t>
        <a:bodyPr/>
        <a:lstStyle/>
        <a:p>
          <a:endParaRPr lang="ru-RU"/>
        </a:p>
      </dgm:t>
    </dgm:pt>
    <dgm:pt modelId="{98163308-9119-464A-97D1-105BDBCDBFD6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20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45,0</a:t>
          </a:r>
        </a:p>
        <a:p>
          <a:pPr>
            <a:spcAft>
              <a:spcPts val="0"/>
            </a:spcAft>
          </a:pPr>
          <a:r>
            <a:rPr lang="ru-RU" sz="18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тыс.руб.</a:t>
          </a:r>
          <a:endParaRPr lang="ru-RU" sz="1800" dirty="0">
            <a:solidFill>
              <a:schemeClr val="accent1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F641965-60C0-4D58-AB97-308EBB572C3C}" type="parTrans" cxnId="{C474BE39-7BD8-40F7-82C4-E8FAF37BA84E}">
      <dgm:prSet/>
      <dgm:spPr/>
      <dgm:t>
        <a:bodyPr/>
        <a:lstStyle/>
        <a:p>
          <a:endParaRPr lang="ru-RU"/>
        </a:p>
      </dgm:t>
    </dgm:pt>
    <dgm:pt modelId="{9EF3DCFA-8015-4695-ADA1-69E58AD77A22}" type="sibTrans" cxnId="{C474BE39-7BD8-40F7-82C4-E8FAF37BA84E}">
      <dgm:prSet/>
      <dgm:spPr/>
      <dgm:t>
        <a:bodyPr/>
        <a:lstStyle/>
        <a:p>
          <a:endParaRPr lang="ru-RU"/>
        </a:p>
      </dgm:t>
    </dgm:pt>
    <dgm:pt modelId="{02D68CBB-B9AF-4322-A887-E8FB0380AE82}">
      <dgm:prSet phldrT="[Текст]"/>
      <dgm:spPr/>
      <dgm:t>
        <a:bodyPr/>
        <a:lstStyle/>
        <a:p>
          <a:r>
            <a:rPr lang="ru-RU" dirty="0" smtClean="0"/>
            <a:t>МП «Старшее поколение» </a:t>
          </a:r>
          <a:r>
            <a:rPr lang="ru-RU" dirty="0" err="1" smtClean="0"/>
            <a:t>Тепловского</a:t>
          </a:r>
          <a:r>
            <a:rPr lang="ru-RU" dirty="0" smtClean="0"/>
            <a:t> муниципального образования Новобурасского муниципального района Саратовской области  на 2015год</a:t>
          </a:r>
          <a:endParaRPr lang="ru-RU" dirty="0"/>
        </a:p>
      </dgm:t>
    </dgm:pt>
    <dgm:pt modelId="{947A92E3-FA92-40B3-B280-AB5EC2B9E3CC}" type="parTrans" cxnId="{80F56E60-D033-4A2E-94C7-5687C3E4F328}">
      <dgm:prSet/>
      <dgm:spPr/>
      <dgm:t>
        <a:bodyPr/>
        <a:lstStyle/>
        <a:p>
          <a:endParaRPr lang="ru-RU"/>
        </a:p>
      </dgm:t>
    </dgm:pt>
    <dgm:pt modelId="{E9A59A5E-41F5-46CD-BBB1-6063BFE2A7C6}" type="sibTrans" cxnId="{80F56E60-D033-4A2E-94C7-5687C3E4F328}">
      <dgm:prSet/>
      <dgm:spPr/>
      <dgm:t>
        <a:bodyPr/>
        <a:lstStyle/>
        <a:p>
          <a:endParaRPr lang="ru-RU"/>
        </a:p>
      </dgm:t>
    </dgm:pt>
    <dgm:pt modelId="{9B42BC38-B256-48A8-B847-94DC851C6D6E}">
      <dgm:prSet phldrT="[Текст]" custT="1"/>
      <dgm:spPr/>
      <dgm:t>
        <a:bodyPr/>
        <a:lstStyle/>
        <a:p>
          <a:r>
            <a:rPr lang="ru-RU" sz="20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13,6</a:t>
          </a:r>
        </a:p>
        <a:p>
          <a:r>
            <a:rPr lang="ru-RU" sz="1800" dirty="0" err="1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тыс.руб</a:t>
          </a:r>
          <a:r>
            <a:rPr lang="ru-RU" sz="18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1800" dirty="0">
            <a:solidFill>
              <a:schemeClr val="accent1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D5A01D6-76C5-402A-9C83-F96190FA621B}" type="parTrans" cxnId="{AEDA1C76-1239-4A9A-9F8D-9F218E8CFF36}">
      <dgm:prSet/>
      <dgm:spPr/>
      <dgm:t>
        <a:bodyPr/>
        <a:lstStyle/>
        <a:p>
          <a:endParaRPr lang="ru-RU"/>
        </a:p>
      </dgm:t>
    </dgm:pt>
    <dgm:pt modelId="{31EA7FDA-0D29-4A88-88DB-3A76904F9842}" type="sibTrans" cxnId="{AEDA1C76-1239-4A9A-9F8D-9F218E8CFF36}">
      <dgm:prSet/>
      <dgm:spPr/>
      <dgm:t>
        <a:bodyPr/>
        <a:lstStyle/>
        <a:p>
          <a:endParaRPr lang="ru-RU"/>
        </a:p>
      </dgm:t>
    </dgm:pt>
    <dgm:pt modelId="{BE84007C-D63E-4D4F-AF8F-79815213F02D}" type="pres">
      <dgm:prSet presAssocID="{3A1C6A6B-EC2B-4CB3-B66F-948DB4B01624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C17DEBC-89CC-433F-B615-A622B9D6E892}" type="pres">
      <dgm:prSet presAssocID="{99B522A0-ADF2-4DC9-9C44-33E0ACDDC223}" presName="composite" presStyleCnt="0"/>
      <dgm:spPr/>
    </dgm:pt>
    <dgm:pt modelId="{288C0911-ECFA-4FD3-BBF0-27607920445D}" type="pres">
      <dgm:prSet presAssocID="{99B522A0-ADF2-4DC9-9C44-33E0ACDDC223}" presName="parentText" presStyleLbl="alignNode1" presStyleIdx="0" presStyleCnt="3" custLinFactNeighborX="1896" custLinFactNeighborY="156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C91321-4794-4735-8BA0-A37AC3B5657D}" type="pres">
      <dgm:prSet presAssocID="{99B522A0-ADF2-4DC9-9C44-33E0ACDDC223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7DE94A-7B75-44C8-8EB9-F8E4968B0689}" type="pres">
      <dgm:prSet presAssocID="{3A2E745D-F619-4163-A7E6-EEC2B59D09EC}" presName="sp" presStyleCnt="0"/>
      <dgm:spPr/>
    </dgm:pt>
    <dgm:pt modelId="{A2F7741E-4E9F-490B-AFB7-DEF1EE4D8728}" type="pres">
      <dgm:prSet presAssocID="{9B42BC38-B256-48A8-B847-94DC851C6D6E}" presName="composite" presStyleCnt="0"/>
      <dgm:spPr/>
    </dgm:pt>
    <dgm:pt modelId="{FCFDC4A2-A1D3-4355-9EA7-7110CA73F74F}" type="pres">
      <dgm:prSet presAssocID="{9B42BC38-B256-48A8-B847-94DC851C6D6E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E8DF73-7B6D-4DA2-AFF9-3EA3EE904412}" type="pres">
      <dgm:prSet presAssocID="{9B42BC38-B256-48A8-B847-94DC851C6D6E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E060EA-CA2D-465B-A408-2DF472AA0411}" type="pres">
      <dgm:prSet presAssocID="{31EA7FDA-0D29-4A88-88DB-3A76904F9842}" presName="sp" presStyleCnt="0"/>
      <dgm:spPr/>
    </dgm:pt>
    <dgm:pt modelId="{866241CD-5829-472F-B2E9-2B243F341268}" type="pres">
      <dgm:prSet presAssocID="{98163308-9119-464A-97D1-105BDBCDBFD6}" presName="composite" presStyleCnt="0"/>
      <dgm:spPr/>
    </dgm:pt>
    <dgm:pt modelId="{DBF393AE-1A39-4869-A1F7-FC90C3704F37}" type="pres">
      <dgm:prSet presAssocID="{98163308-9119-464A-97D1-105BDBCDBFD6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1EA223-3499-4E3E-A492-C251B58E7A5D}" type="pres">
      <dgm:prSet presAssocID="{98163308-9119-464A-97D1-105BDBCDBFD6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4BEC1BF-D2EE-4328-83F4-99F8D1B08532}" type="presOf" srcId="{9B42BC38-B256-48A8-B847-94DC851C6D6E}" destId="{FCFDC4A2-A1D3-4355-9EA7-7110CA73F74F}" srcOrd="0" destOrd="0" presId="urn:microsoft.com/office/officeart/2005/8/layout/chevron2"/>
    <dgm:cxn modelId="{C474BE39-7BD8-40F7-82C4-E8FAF37BA84E}" srcId="{3A1C6A6B-EC2B-4CB3-B66F-948DB4B01624}" destId="{98163308-9119-464A-97D1-105BDBCDBFD6}" srcOrd="2" destOrd="0" parTransId="{4F641965-60C0-4D58-AB97-308EBB572C3C}" sibTransId="{9EF3DCFA-8015-4695-ADA1-69E58AD77A22}"/>
    <dgm:cxn modelId="{894281C0-92AA-4893-A078-92D2E585136E}" srcId="{9B42BC38-B256-48A8-B847-94DC851C6D6E}" destId="{AEE6D85F-7AF4-49DE-96F8-2222CD7A3745}" srcOrd="0" destOrd="0" parTransId="{61768A2A-C541-4FF2-B34C-08F230661222}" sibTransId="{767C0D63-CC8B-4E5B-8250-BABFD4D12593}"/>
    <dgm:cxn modelId="{AEDA1C76-1239-4A9A-9F8D-9F218E8CFF36}" srcId="{3A1C6A6B-EC2B-4CB3-B66F-948DB4B01624}" destId="{9B42BC38-B256-48A8-B847-94DC851C6D6E}" srcOrd="1" destOrd="0" parTransId="{7D5A01D6-76C5-402A-9C83-F96190FA621B}" sibTransId="{31EA7FDA-0D29-4A88-88DB-3A76904F9842}"/>
    <dgm:cxn modelId="{CCF946F6-E42B-459B-A3D0-DFDF80FFB25F}" type="presOf" srcId="{98163308-9119-464A-97D1-105BDBCDBFD6}" destId="{DBF393AE-1A39-4869-A1F7-FC90C3704F37}" srcOrd="0" destOrd="0" presId="urn:microsoft.com/office/officeart/2005/8/layout/chevron2"/>
    <dgm:cxn modelId="{D14EC688-BA11-4AC2-99E4-C7C63AF8A304}" type="presOf" srcId="{2CF0AB45-5449-4A62-A94F-C1F055968064}" destId="{42C91321-4794-4735-8BA0-A37AC3B5657D}" srcOrd="0" destOrd="0" presId="urn:microsoft.com/office/officeart/2005/8/layout/chevron2"/>
    <dgm:cxn modelId="{9AD35979-568F-4C45-B465-765052D45CCC}" srcId="{3A1C6A6B-EC2B-4CB3-B66F-948DB4B01624}" destId="{99B522A0-ADF2-4DC9-9C44-33E0ACDDC223}" srcOrd="0" destOrd="0" parTransId="{9F44DB57-D7D9-4A27-BC72-281E423EF458}" sibTransId="{3A2E745D-F619-4163-A7E6-EEC2B59D09EC}"/>
    <dgm:cxn modelId="{703A8DB5-097E-4A2F-A2F3-4FF1A4A545D1}" srcId="{99B522A0-ADF2-4DC9-9C44-33E0ACDDC223}" destId="{2CF0AB45-5449-4A62-A94F-C1F055968064}" srcOrd="0" destOrd="0" parTransId="{08108D34-3AD4-433F-AAEC-6D7C7FEBB7E8}" sibTransId="{8C26A948-29E2-4469-9651-6A191AF86E58}"/>
    <dgm:cxn modelId="{3FCBFCFF-80DC-4765-A247-910E951CBCF9}" type="presOf" srcId="{99B522A0-ADF2-4DC9-9C44-33E0ACDDC223}" destId="{288C0911-ECFA-4FD3-BBF0-27607920445D}" srcOrd="0" destOrd="0" presId="urn:microsoft.com/office/officeart/2005/8/layout/chevron2"/>
    <dgm:cxn modelId="{D57D8926-F468-4DA4-85ED-1FF012AE3D7B}" type="presOf" srcId="{AEE6D85F-7AF4-49DE-96F8-2222CD7A3745}" destId="{46E8DF73-7B6D-4DA2-AFF9-3EA3EE904412}" srcOrd="0" destOrd="0" presId="urn:microsoft.com/office/officeart/2005/8/layout/chevron2"/>
    <dgm:cxn modelId="{CE8F1B43-77EE-4E44-A4E5-33F8437C25FE}" type="presOf" srcId="{3A1C6A6B-EC2B-4CB3-B66F-948DB4B01624}" destId="{BE84007C-D63E-4D4F-AF8F-79815213F02D}" srcOrd="0" destOrd="0" presId="urn:microsoft.com/office/officeart/2005/8/layout/chevron2"/>
    <dgm:cxn modelId="{02A07C34-07DA-48D7-B286-04F3250EBD87}" type="presOf" srcId="{02D68CBB-B9AF-4322-A887-E8FB0380AE82}" destId="{671EA223-3499-4E3E-A492-C251B58E7A5D}" srcOrd="0" destOrd="0" presId="urn:microsoft.com/office/officeart/2005/8/layout/chevron2"/>
    <dgm:cxn modelId="{80F56E60-D033-4A2E-94C7-5687C3E4F328}" srcId="{98163308-9119-464A-97D1-105BDBCDBFD6}" destId="{02D68CBB-B9AF-4322-A887-E8FB0380AE82}" srcOrd="0" destOrd="0" parTransId="{947A92E3-FA92-40B3-B280-AB5EC2B9E3CC}" sibTransId="{E9A59A5E-41F5-46CD-BBB1-6063BFE2A7C6}"/>
    <dgm:cxn modelId="{96F3D5A5-7E18-412D-B791-3217A2C1EE1F}" type="presParOf" srcId="{BE84007C-D63E-4D4F-AF8F-79815213F02D}" destId="{AC17DEBC-89CC-433F-B615-A622B9D6E892}" srcOrd="0" destOrd="0" presId="urn:microsoft.com/office/officeart/2005/8/layout/chevron2"/>
    <dgm:cxn modelId="{6FBED272-8475-4B57-A050-5CF63FEFA31A}" type="presParOf" srcId="{AC17DEBC-89CC-433F-B615-A622B9D6E892}" destId="{288C0911-ECFA-4FD3-BBF0-27607920445D}" srcOrd="0" destOrd="0" presId="urn:microsoft.com/office/officeart/2005/8/layout/chevron2"/>
    <dgm:cxn modelId="{FF6D2776-E05D-428F-BC28-B620004CB419}" type="presParOf" srcId="{AC17DEBC-89CC-433F-B615-A622B9D6E892}" destId="{42C91321-4794-4735-8BA0-A37AC3B5657D}" srcOrd="1" destOrd="0" presId="urn:microsoft.com/office/officeart/2005/8/layout/chevron2"/>
    <dgm:cxn modelId="{268EF4D1-FAF6-43A9-810D-6AB388D9730F}" type="presParOf" srcId="{BE84007C-D63E-4D4F-AF8F-79815213F02D}" destId="{3C7DE94A-7B75-44C8-8EB9-F8E4968B0689}" srcOrd="1" destOrd="0" presId="urn:microsoft.com/office/officeart/2005/8/layout/chevron2"/>
    <dgm:cxn modelId="{8A68085F-81A3-49C3-8DB6-BC5DCE10608F}" type="presParOf" srcId="{BE84007C-D63E-4D4F-AF8F-79815213F02D}" destId="{A2F7741E-4E9F-490B-AFB7-DEF1EE4D8728}" srcOrd="2" destOrd="0" presId="urn:microsoft.com/office/officeart/2005/8/layout/chevron2"/>
    <dgm:cxn modelId="{D0DD0878-9444-49AA-B8C9-BC727EC9C4E2}" type="presParOf" srcId="{A2F7741E-4E9F-490B-AFB7-DEF1EE4D8728}" destId="{FCFDC4A2-A1D3-4355-9EA7-7110CA73F74F}" srcOrd="0" destOrd="0" presId="urn:microsoft.com/office/officeart/2005/8/layout/chevron2"/>
    <dgm:cxn modelId="{F710F467-9A36-49B7-A43D-94687CDCE625}" type="presParOf" srcId="{A2F7741E-4E9F-490B-AFB7-DEF1EE4D8728}" destId="{46E8DF73-7B6D-4DA2-AFF9-3EA3EE904412}" srcOrd="1" destOrd="0" presId="urn:microsoft.com/office/officeart/2005/8/layout/chevron2"/>
    <dgm:cxn modelId="{EDE8207B-DD9B-458A-AFC3-BF7EBD9D80AF}" type="presParOf" srcId="{BE84007C-D63E-4D4F-AF8F-79815213F02D}" destId="{C8E060EA-CA2D-465B-A408-2DF472AA0411}" srcOrd="3" destOrd="0" presId="urn:microsoft.com/office/officeart/2005/8/layout/chevron2"/>
    <dgm:cxn modelId="{89022BFF-600D-4D36-8B58-35D597EF1F68}" type="presParOf" srcId="{BE84007C-D63E-4D4F-AF8F-79815213F02D}" destId="{866241CD-5829-472F-B2E9-2B243F341268}" srcOrd="4" destOrd="0" presId="urn:microsoft.com/office/officeart/2005/8/layout/chevron2"/>
    <dgm:cxn modelId="{750B69E1-3D58-47A1-A53E-D4B9EDBF6AB8}" type="presParOf" srcId="{866241CD-5829-472F-B2E9-2B243F341268}" destId="{DBF393AE-1A39-4869-A1F7-FC90C3704F37}" srcOrd="0" destOrd="0" presId="urn:microsoft.com/office/officeart/2005/8/layout/chevron2"/>
    <dgm:cxn modelId="{EFA82653-16DA-4B7F-A9B8-BF43CE48DD80}" type="presParOf" srcId="{866241CD-5829-472F-B2E9-2B243F341268}" destId="{671EA223-3499-4E3E-A492-C251B58E7A5D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A1C6A6B-EC2B-4CB3-B66F-948DB4B01624}" type="doc">
      <dgm:prSet loTypeId="urn:microsoft.com/office/officeart/2005/8/layout/chevron2" loCatId="list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99B522A0-ADF2-4DC9-9C44-33E0ACDDC223}">
      <dgm:prSet phldrT="[Текст]" custT="1"/>
      <dgm:spPr/>
      <dgm:t>
        <a:bodyPr/>
        <a:lstStyle/>
        <a:p>
          <a:pPr>
            <a:lnSpc>
              <a:spcPct val="50000"/>
            </a:lnSpc>
            <a:spcAft>
              <a:spcPct val="35000"/>
            </a:spcAft>
          </a:pPr>
          <a:r>
            <a:rPr lang="ru-RU" sz="20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1,4</a:t>
          </a:r>
        </a:p>
        <a:p>
          <a:pPr>
            <a:lnSpc>
              <a:spcPct val="50000"/>
            </a:lnSpc>
            <a:spcAft>
              <a:spcPts val="0"/>
            </a:spcAft>
          </a:pPr>
          <a:r>
            <a:rPr lang="ru-RU" sz="18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тыс.руб.</a:t>
          </a:r>
          <a:endParaRPr lang="ru-RU" sz="1800" dirty="0">
            <a:solidFill>
              <a:schemeClr val="accent1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F44DB57-D7D9-4A27-BC72-281E423EF458}" type="parTrans" cxnId="{9AD35979-568F-4C45-B465-765052D45CCC}">
      <dgm:prSet/>
      <dgm:spPr/>
      <dgm:t>
        <a:bodyPr/>
        <a:lstStyle/>
        <a:p>
          <a:endParaRPr lang="ru-RU"/>
        </a:p>
      </dgm:t>
    </dgm:pt>
    <dgm:pt modelId="{3A2E745D-F619-4163-A7E6-EEC2B59D09EC}" type="sibTrans" cxnId="{9AD35979-568F-4C45-B465-765052D45CCC}">
      <dgm:prSet/>
      <dgm:spPr/>
      <dgm:t>
        <a:bodyPr/>
        <a:lstStyle/>
        <a:p>
          <a:endParaRPr lang="ru-RU"/>
        </a:p>
      </dgm:t>
    </dgm:pt>
    <dgm:pt modelId="{2CF0AB45-5449-4A62-A94F-C1F055968064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Реализация мероприятий по оплате членских взносов в Ассоциацию «Совет муниципальных образований Саратовской области»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8108D34-3AD4-433F-AAEC-6D7C7FEBB7E8}" type="parTrans" cxnId="{703A8DB5-097E-4A2F-A2F3-4FF1A4A545D1}">
      <dgm:prSet/>
      <dgm:spPr/>
      <dgm:t>
        <a:bodyPr/>
        <a:lstStyle/>
        <a:p>
          <a:endParaRPr lang="ru-RU"/>
        </a:p>
      </dgm:t>
    </dgm:pt>
    <dgm:pt modelId="{8C26A948-29E2-4469-9651-6A191AF86E58}" type="sibTrans" cxnId="{703A8DB5-097E-4A2F-A2F3-4FF1A4A545D1}">
      <dgm:prSet/>
      <dgm:spPr/>
      <dgm:t>
        <a:bodyPr/>
        <a:lstStyle/>
        <a:p>
          <a:endParaRPr lang="ru-RU"/>
        </a:p>
      </dgm:t>
    </dgm:pt>
    <dgm:pt modelId="{AEE6D85F-7AF4-49DE-96F8-2222CD7A3745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Реализация мероприятий по повышению безопасности дорожного движения (очистка дорог от снега)</a:t>
          </a:r>
          <a:endParaRPr lang="ru-RU" dirty="0"/>
        </a:p>
      </dgm:t>
    </dgm:pt>
    <dgm:pt modelId="{61768A2A-C541-4FF2-B34C-08F230661222}" type="parTrans" cxnId="{894281C0-92AA-4893-A078-92D2E585136E}">
      <dgm:prSet/>
      <dgm:spPr/>
      <dgm:t>
        <a:bodyPr/>
        <a:lstStyle/>
        <a:p>
          <a:endParaRPr lang="ru-RU"/>
        </a:p>
      </dgm:t>
    </dgm:pt>
    <dgm:pt modelId="{767C0D63-CC8B-4E5B-8250-BABFD4D12593}" type="sibTrans" cxnId="{894281C0-92AA-4893-A078-92D2E585136E}">
      <dgm:prSet/>
      <dgm:spPr/>
      <dgm:t>
        <a:bodyPr/>
        <a:lstStyle/>
        <a:p>
          <a:endParaRPr lang="ru-RU"/>
        </a:p>
      </dgm:t>
    </dgm:pt>
    <dgm:pt modelId="{9B42BC38-B256-48A8-B847-94DC851C6D6E}">
      <dgm:prSet phldrT="[Текст]" custT="1"/>
      <dgm:spPr/>
      <dgm:t>
        <a:bodyPr/>
        <a:lstStyle/>
        <a:p>
          <a:r>
            <a:rPr lang="ru-RU" sz="20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950,9</a:t>
          </a:r>
        </a:p>
        <a:p>
          <a:r>
            <a:rPr lang="ru-RU" sz="1800" dirty="0" err="1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тыс.руб</a:t>
          </a:r>
          <a:r>
            <a:rPr lang="ru-RU" sz="18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1800" dirty="0">
            <a:solidFill>
              <a:schemeClr val="accent1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D5A01D6-76C5-402A-9C83-F96190FA621B}" type="parTrans" cxnId="{AEDA1C76-1239-4A9A-9F8D-9F218E8CFF36}">
      <dgm:prSet/>
      <dgm:spPr/>
      <dgm:t>
        <a:bodyPr/>
        <a:lstStyle/>
        <a:p>
          <a:endParaRPr lang="ru-RU"/>
        </a:p>
      </dgm:t>
    </dgm:pt>
    <dgm:pt modelId="{31EA7FDA-0D29-4A88-88DB-3A76904F9842}" type="sibTrans" cxnId="{AEDA1C76-1239-4A9A-9F8D-9F218E8CFF36}">
      <dgm:prSet/>
      <dgm:spPr/>
      <dgm:t>
        <a:bodyPr/>
        <a:lstStyle/>
        <a:p>
          <a:endParaRPr lang="ru-RU"/>
        </a:p>
      </dgm:t>
    </dgm:pt>
    <dgm:pt modelId="{BE84007C-D63E-4D4F-AF8F-79815213F02D}" type="pres">
      <dgm:prSet presAssocID="{3A1C6A6B-EC2B-4CB3-B66F-948DB4B01624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C17DEBC-89CC-433F-B615-A622B9D6E892}" type="pres">
      <dgm:prSet presAssocID="{99B522A0-ADF2-4DC9-9C44-33E0ACDDC223}" presName="composite" presStyleCnt="0"/>
      <dgm:spPr/>
    </dgm:pt>
    <dgm:pt modelId="{288C0911-ECFA-4FD3-BBF0-27607920445D}" type="pres">
      <dgm:prSet presAssocID="{99B522A0-ADF2-4DC9-9C44-33E0ACDDC223}" presName="parentText" presStyleLbl="alignNode1" presStyleIdx="0" presStyleCnt="2" custLinFactNeighborX="1896" custLinFactNeighborY="156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C91321-4794-4735-8BA0-A37AC3B5657D}" type="pres">
      <dgm:prSet presAssocID="{99B522A0-ADF2-4DC9-9C44-33E0ACDDC223}" presName="descendantText" presStyleLbl="alignAcc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7DE94A-7B75-44C8-8EB9-F8E4968B0689}" type="pres">
      <dgm:prSet presAssocID="{3A2E745D-F619-4163-A7E6-EEC2B59D09EC}" presName="sp" presStyleCnt="0"/>
      <dgm:spPr/>
    </dgm:pt>
    <dgm:pt modelId="{A2F7741E-4E9F-490B-AFB7-DEF1EE4D8728}" type="pres">
      <dgm:prSet presAssocID="{9B42BC38-B256-48A8-B847-94DC851C6D6E}" presName="composite" presStyleCnt="0"/>
      <dgm:spPr/>
    </dgm:pt>
    <dgm:pt modelId="{FCFDC4A2-A1D3-4355-9EA7-7110CA73F74F}" type="pres">
      <dgm:prSet presAssocID="{9B42BC38-B256-48A8-B847-94DC851C6D6E}" presName="parentText" presStyleLbl="align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E8DF73-7B6D-4DA2-AFF9-3EA3EE904412}" type="pres">
      <dgm:prSet presAssocID="{9B42BC38-B256-48A8-B847-94DC851C6D6E}" presName="descendantText" presStyleLbl="alignAcc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7042963-4C50-47A3-A180-ED19D2389612}" type="presOf" srcId="{99B522A0-ADF2-4DC9-9C44-33E0ACDDC223}" destId="{288C0911-ECFA-4FD3-BBF0-27607920445D}" srcOrd="0" destOrd="0" presId="urn:microsoft.com/office/officeart/2005/8/layout/chevron2"/>
    <dgm:cxn modelId="{AEDA1C76-1239-4A9A-9F8D-9F218E8CFF36}" srcId="{3A1C6A6B-EC2B-4CB3-B66F-948DB4B01624}" destId="{9B42BC38-B256-48A8-B847-94DC851C6D6E}" srcOrd="1" destOrd="0" parTransId="{7D5A01D6-76C5-402A-9C83-F96190FA621B}" sibTransId="{31EA7FDA-0D29-4A88-88DB-3A76904F9842}"/>
    <dgm:cxn modelId="{703A8DB5-097E-4A2F-A2F3-4FF1A4A545D1}" srcId="{99B522A0-ADF2-4DC9-9C44-33E0ACDDC223}" destId="{2CF0AB45-5449-4A62-A94F-C1F055968064}" srcOrd="0" destOrd="0" parTransId="{08108D34-3AD4-433F-AAEC-6D7C7FEBB7E8}" sibTransId="{8C26A948-29E2-4469-9651-6A191AF86E58}"/>
    <dgm:cxn modelId="{57E3028D-C4AC-4FF1-8E86-4DD011E61A0B}" type="presOf" srcId="{9B42BC38-B256-48A8-B847-94DC851C6D6E}" destId="{FCFDC4A2-A1D3-4355-9EA7-7110CA73F74F}" srcOrd="0" destOrd="0" presId="urn:microsoft.com/office/officeart/2005/8/layout/chevron2"/>
    <dgm:cxn modelId="{C4DFE45D-5079-4FA0-9862-7D9FA96CB512}" type="presOf" srcId="{3A1C6A6B-EC2B-4CB3-B66F-948DB4B01624}" destId="{BE84007C-D63E-4D4F-AF8F-79815213F02D}" srcOrd="0" destOrd="0" presId="urn:microsoft.com/office/officeart/2005/8/layout/chevron2"/>
    <dgm:cxn modelId="{B41C8FE9-DD7A-48D8-9639-6854A4E6916A}" type="presOf" srcId="{2CF0AB45-5449-4A62-A94F-C1F055968064}" destId="{42C91321-4794-4735-8BA0-A37AC3B5657D}" srcOrd="0" destOrd="0" presId="urn:microsoft.com/office/officeart/2005/8/layout/chevron2"/>
    <dgm:cxn modelId="{894281C0-92AA-4893-A078-92D2E585136E}" srcId="{9B42BC38-B256-48A8-B847-94DC851C6D6E}" destId="{AEE6D85F-7AF4-49DE-96F8-2222CD7A3745}" srcOrd="0" destOrd="0" parTransId="{61768A2A-C541-4FF2-B34C-08F230661222}" sibTransId="{767C0D63-CC8B-4E5B-8250-BABFD4D12593}"/>
    <dgm:cxn modelId="{0D7B3F33-ED99-47DE-8C33-E1BE55D7FB50}" type="presOf" srcId="{AEE6D85F-7AF4-49DE-96F8-2222CD7A3745}" destId="{46E8DF73-7B6D-4DA2-AFF9-3EA3EE904412}" srcOrd="0" destOrd="0" presId="urn:microsoft.com/office/officeart/2005/8/layout/chevron2"/>
    <dgm:cxn modelId="{9AD35979-568F-4C45-B465-765052D45CCC}" srcId="{3A1C6A6B-EC2B-4CB3-B66F-948DB4B01624}" destId="{99B522A0-ADF2-4DC9-9C44-33E0ACDDC223}" srcOrd="0" destOrd="0" parTransId="{9F44DB57-D7D9-4A27-BC72-281E423EF458}" sibTransId="{3A2E745D-F619-4163-A7E6-EEC2B59D09EC}"/>
    <dgm:cxn modelId="{A7A18680-9E37-4DF4-BEA0-6A11E5FE0AE4}" type="presParOf" srcId="{BE84007C-D63E-4D4F-AF8F-79815213F02D}" destId="{AC17DEBC-89CC-433F-B615-A622B9D6E892}" srcOrd="0" destOrd="0" presId="urn:microsoft.com/office/officeart/2005/8/layout/chevron2"/>
    <dgm:cxn modelId="{5B12AFB9-F20E-4DE2-B3EC-47AEC387536D}" type="presParOf" srcId="{AC17DEBC-89CC-433F-B615-A622B9D6E892}" destId="{288C0911-ECFA-4FD3-BBF0-27607920445D}" srcOrd="0" destOrd="0" presId="urn:microsoft.com/office/officeart/2005/8/layout/chevron2"/>
    <dgm:cxn modelId="{5E7FF752-57BF-4EF7-B15D-A1DD6C28EB64}" type="presParOf" srcId="{AC17DEBC-89CC-433F-B615-A622B9D6E892}" destId="{42C91321-4794-4735-8BA0-A37AC3B5657D}" srcOrd="1" destOrd="0" presId="urn:microsoft.com/office/officeart/2005/8/layout/chevron2"/>
    <dgm:cxn modelId="{D5B9FED3-B956-4E4D-9C87-234DD1448BF1}" type="presParOf" srcId="{BE84007C-D63E-4D4F-AF8F-79815213F02D}" destId="{3C7DE94A-7B75-44C8-8EB9-F8E4968B0689}" srcOrd="1" destOrd="0" presId="urn:microsoft.com/office/officeart/2005/8/layout/chevron2"/>
    <dgm:cxn modelId="{97E56E34-4211-43CF-B0B9-C026A50BF00C}" type="presParOf" srcId="{BE84007C-D63E-4D4F-AF8F-79815213F02D}" destId="{A2F7741E-4E9F-490B-AFB7-DEF1EE4D8728}" srcOrd="2" destOrd="0" presId="urn:microsoft.com/office/officeart/2005/8/layout/chevron2"/>
    <dgm:cxn modelId="{823DCA43-E455-4C92-ABA2-7C854E0DFF4C}" type="presParOf" srcId="{A2F7741E-4E9F-490B-AFB7-DEF1EE4D8728}" destId="{FCFDC4A2-A1D3-4355-9EA7-7110CA73F74F}" srcOrd="0" destOrd="0" presId="urn:microsoft.com/office/officeart/2005/8/layout/chevron2"/>
    <dgm:cxn modelId="{6AAC91E1-2539-4372-A63C-6184367C6315}" type="presParOf" srcId="{A2F7741E-4E9F-490B-AFB7-DEF1EE4D8728}" destId="{46E8DF73-7B6D-4DA2-AFF9-3EA3EE904412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A1C6A6B-EC2B-4CB3-B66F-948DB4B01624}" type="doc">
      <dgm:prSet loTypeId="urn:microsoft.com/office/officeart/2005/8/layout/chevron2" loCatId="list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99B522A0-ADF2-4DC9-9C44-33E0ACDDC223}">
      <dgm:prSet phldrT="[Текст]" custT="1"/>
      <dgm:spPr/>
      <dgm:t>
        <a:bodyPr/>
        <a:lstStyle/>
        <a:p>
          <a:pPr>
            <a:lnSpc>
              <a:spcPct val="50000"/>
            </a:lnSpc>
            <a:spcAft>
              <a:spcPct val="35000"/>
            </a:spcAft>
          </a:pPr>
          <a:r>
            <a:rPr lang="ru-RU" sz="20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75,2</a:t>
          </a:r>
        </a:p>
        <a:p>
          <a:pPr>
            <a:lnSpc>
              <a:spcPct val="50000"/>
            </a:lnSpc>
            <a:spcAft>
              <a:spcPts val="0"/>
            </a:spcAft>
          </a:pPr>
          <a:r>
            <a:rPr lang="ru-RU" sz="18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тыс.руб.</a:t>
          </a:r>
          <a:endParaRPr lang="ru-RU" sz="1800" dirty="0">
            <a:solidFill>
              <a:schemeClr val="accent1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F44DB57-D7D9-4A27-BC72-281E423EF458}" type="parTrans" cxnId="{9AD35979-568F-4C45-B465-765052D45CCC}">
      <dgm:prSet/>
      <dgm:spPr/>
      <dgm:t>
        <a:bodyPr/>
        <a:lstStyle/>
        <a:p>
          <a:endParaRPr lang="ru-RU"/>
        </a:p>
      </dgm:t>
    </dgm:pt>
    <dgm:pt modelId="{3A2E745D-F619-4163-A7E6-EEC2B59D09EC}" type="sibTrans" cxnId="{9AD35979-568F-4C45-B465-765052D45CCC}">
      <dgm:prSet/>
      <dgm:spPr/>
      <dgm:t>
        <a:bodyPr/>
        <a:lstStyle/>
        <a:p>
          <a:endParaRPr lang="ru-RU"/>
        </a:p>
      </dgm:t>
    </dgm:pt>
    <dgm:pt modelId="{2CF0AB45-5449-4A62-A94F-C1F055968064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Реализация мероприятий по содержанию </a:t>
          </a:r>
          <a:r>
            <a:rPr lang="ru-RU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территоии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8108D34-3AD4-433F-AAEC-6D7C7FEBB7E8}" type="parTrans" cxnId="{703A8DB5-097E-4A2F-A2F3-4FF1A4A545D1}">
      <dgm:prSet/>
      <dgm:spPr/>
      <dgm:t>
        <a:bodyPr/>
        <a:lstStyle/>
        <a:p>
          <a:endParaRPr lang="ru-RU"/>
        </a:p>
      </dgm:t>
    </dgm:pt>
    <dgm:pt modelId="{8C26A948-29E2-4469-9651-6A191AF86E58}" type="sibTrans" cxnId="{703A8DB5-097E-4A2F-A2F3-4FF1A4A545D1}">
      <dgm:prSet/>
      <dgm:spPr/>
      <dgm:t>
        <a:bodyPr/>
        <a:lstStyle/>
        <a:p>
          <a:endParaRPr lang="ru-RU"/>
        </a:p>
      </dgm:t>
    </dgm:pt>
    <dgm:pt modelId="{AEE6D85F-7AF4-49DE-96F8-2222CD7A3745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Реализация мероприятий по повышению безопасности дорожного движения (инвентаризация дорог, оформление, разработка схемы уличной дорожной сети)</a:t>
          </a:r>
          <a:endParaRPr lang="ru-RU" dirty="0">
            <a:solidFill>
              <a:schemeClr val="tx1"/>
            </a:solidFill>
          </a:endParaRPr>
        </a:p>
      </dgm:t>
    </dgm:pt>
    <dgm:pt modelId="{61768A2A-C541-4FF2-B34C-08F230661222}" type="parTrans" cxnId="{894281C0-92AA-4893-A078-92D2E585136E}">
      <dgm:prSet/>
      <dgm:spPr/>
      <dgm:t>
        <a:bodyPr/>
        <a:lstStyle/>
        <a:p>
          <a:endParaRPr lang="ru-RU"/>
        </a:p>
      </dgm:t>
    </dgm:pt>
    <dgm:pt modelId="{767C0D63-CC8B-4E5B-8250-BABFD4D12593}" type="sibTrans" cxnId="{894281C0-92AA-4893-A078-92D2E585136E}">
      <dgm:prSet/>
      <dgm:spPr/>
      <dgm:t>
        <a:bodyPr/>
        <a:lstStyle/>
        <a:p>
          <a:endParaRPr lang="ru-RU"/>
        </a:p>
      </dgm:t>
    </dgm:pt>
    <dgm:pt modelId="{98163308-9119-464A-97D1-105BDBCDBFD6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200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25,0</a:t>
          </a:r>
          <a:endParaRPr lang="ru-RU" sz="2000" dirty="0" smtClean="0">
            <a:solidFill>
              <a:schemeClr val="accent1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>
            <a:spcAft>
              <a:spcPts val="0"/>
            </a:spcAft>
          </a:pPr>
          <a:r>
            <a:rPr lang="ru-RU" sz="18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тыс.руб.</a:t>
          </a:r>
          <a:endParaRPr lang="ru-RU" sz="1800" dirty="0">
            <a:solidFill>
              <a:schemeClr val="accent1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F641965-60C0-4D58-AB97-308EBB572C3C}" type="parTrans" cxnId="{C474BE39-7BD8-40F7-82C4-E8FAF37BA84E}">
      <dgm:prSet/>
      <dgm:spPr/>
      <dgm:t>
        <a:bodyPr/>
        <a:lstStyle/>
        <a:p>
          <a:endParaRPr lang="ru-RU"/>
        </a:p>
      </dgm:t>
    </dgm:pt>
    <dgm:pt modelId="{9EF3DCFA-8015-4695-ADA1-69E58AD77A22}" type="sibTrans" cxnId="{C474BE39-7BD8-40F7-82C4-E8FAF37BA84E}">
      <dgm:prSet/>
      <dgm:spPr/>
      <dgm:t>
        <a:bodyPr/>
        <a:lstStyle/>
        <a:p>
          <a:endParaRPr lang="ru-RU"/>
        </a:p>
      </dgm:t>
    </dgm:pt>
    <dgm:pt modelId="{02D68CBB-B9AF-4322-A887-E8FB0380AE82}">
      <dgm:prSet phldrT="[Текст]"/>
      <dgm:spPr/>
      <dgm:t>
        <a:bodyPr/>
        <a:lstStyle/>
        <a:p>
          <a:r>
            <a:rPr lang="ru-RU" dirty="0" smtClean="0"/>
            <a:t>Реализация мероприятий по организации уличного освещения</a:t>
          </a:r>
          <a:endParaRPr lang="ru-RU" dirty="0"/>
        </a:p>
      </dgm:t>
    </dgm:pt>
    <dgm:pt modelId="{947A92E3-FA92-40B3-B280-AB5EC2B9E3CC}" type="parTrans" cxnId="{80F56E60-D033-4A2E-94C7-5687C3E4F328}">
      <dgm:prSet/>
      <dgm:spPr/>
      <dgm:t>
        <a:bodyPr/>
        <a:lstStyle/>
        <a:p>
          <a:endParaRPr lang="ru-RU"/>
        </a:p>
      </dgm:t>
    </dgm:pt>
    <dgm:pt modelId="{E9A59A5E-41F5-46CD-BBB1-6063BFE2A7C6}" type="sibTrans" cxnId="{80F56E60-D033-4A2E-94C7-5687C3E4F328}">
      <dgm:prSet/>
      <dgm:spPr/>
      <dgm:t>
        <a:bodyPr/>
        <a:lstStyle/>
        <a:p>
          <a:endParaRPr lang="ru-RU"/>
        </a:p>
      </dgm:t>
    </dgm:pt>
    <dgm:pt modelId="{9B42BC38-B256-48A8-B847-94DC851C6D6E}">
      <dgm:prSet phldrT="[Текст]" custT="1"/>
      <dgm:spPr/>
      <dgm:t>
        <a:bodyPr/>
        <a:lstStyle/>
        <a:p>
          <a:r>
            <a:rPr lang="ru-RU" sz="20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210,8</a:t>
          </a:r>
        </a:p>
        <a:p>
          <a:r>
            <a:rPr lang="ru-RU" sz="1800" dirty="0" err="1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тыс.руб</a:t>
          </a:r>
          <a:r>
            <a:rPr lang="ru-RU" sz="18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1800" dirty="0">
            <a:solidFill>
              <a:schemeClr val="accent1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D5A01D6-76C5-402A-9C83-F96190FA621B}" type="parTrans" cxnId="{AEDA1C76-1239-4A9A-9F8D-9F218E8CFF36}">
      <dgm:prSet/>
      <dgm:spPr/>
      <dgm:t>
        <a:bodyPr/>
        <a:lstStyle/>
        <a:p>
          <a:endParaRPr lang="ru-RU"/>
        </a:p>
      </dgm:t>
    </dgm:pt>
    <dgm:pt modelId="{31EA7FDA-0D29-4A88-88DB-3A76904F9842}" type="sibTrans" cxnId="{AEDA1C76-1239-4A9A-9F8D-9F218E8CFF36}">
      <dgm:prSet/>
      <dgm:spPr/>
      <dgm:t>
        <a:bodyPr/>
        <a:lstStyle/>
        <a:p>
          <a:endParaRPr lang="ru-RU"/>
        </a:p>
      </dgm:t>
    </dgm:pt>
    <dgm:pt modelId="{BE84007C-D63E-4D4F-AF8F-79815213F02D}" type="pres">
      <dgm:prSet presAssocID="{3A1C6A6B-EC2B-4CB3-B66F-948DB4B01624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C17DEBC-89CC-433F-B615-A622B9D6E892}" type="pres">
      <dgm:prSet presAssocID="{99B522A0-ADF2-4DC9-9C44-33E0ACDDC223}" presName="composite" presStyleCnt="0"/>
      <dgm:spPr/>
    </dgm:pt>
    <dgm:pt modelId="{288C0911-ECFA-4FD3-BBF0-27607920445D}" type="pres">
      <dgm:prSet presAssocID="{99B522A0-ADF2-4DC9-9C44-33E0ACDDC223}" presName="parentText" presStyleLbl="alignNode1" presStyleIdx="0" presStyleCnt="3" custLinFactNeighborX="0" custLinFactNeighborY="1620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C91321-4794-4735-8BA0-A37AC3B5657D}" type="pres">
      <dgm:prSet presAssocID="{99B522A0-ADF2-4DC9-9C44-33E0ACDDC223}" presName="descendantText" presStyleLbl="alignAcc1" presStyleIdx="0" presStyleCnt="3" custLinFactNeighborX="5564" custLinFactNeighborY="216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7DE94A-7B75-44C8-8EB9-F8E4968B0689}" type="pres">
      <dgm:prSet presAssocID="{3A2E745D-F619-4163-A7E6-EEC2B59D09EC}" presName="sp" presStyleCnt="0"/>
      <dgm:spPr/>
    </dgm:pt>
    <dgm:pt modelId="{A2F7741E-4E9F-490B-AFB7-DEF1EE4D8728}" type="pres">
      <dgm:prSet presAssocID="{9B42BC38-B256-48A8-B847-94DC851C6D6E}" presName="composite" presStyleCnt="0"/>
      <dgm:spPr/>
    </dgm:pt>
    <dgm:pt modelId="{FCFDC4A2-A1D3-4355-9EA7-7110CA73F74F}" type="pres">
      <dgm:prSet presAssocID="{9B42BC38-B256-48A8-B847-94DC851C6D6E}" presName="parentText" presStyleLbl="alignNode1" presStyleIdx="1" presStyleCnt="3" custLinFactNeighborX="5135" custLinFactNeighborY="770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E8DF73-7B6D-4DA2-AFF9-3EA3EE904412}" type="pres">
      <dgm:prSet presAssocID="{9B42BC38-B256-48A8-B847-94DC851C6D6E}" presName="descendantText" presStyleLbl="alignAcc1" presStyleIdx="1" presStyleCnt="3" custLinFactNeighborX="1753" custLinFactNeighborY="145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E060EA-CA2D-465B-A408-2DF472AA0411}" type="pres">
      <dgm:prSet presAssocID="{31EA7FDA-0D29-4A88-88DB-3A76904F9842}" presName="sp" presStyleCnt="0"/>
      <dgm:spPr/>
    </dgm:pt>
    <dgm:pt modelId="{866241CD-5829-472F-B2E9-2B243F341268}" type="pres">
      <dgm:prSet presAssocID="{98163308-9119-464A-97D1-105BDBCDBFD6}" presName="composite" presStyleCnt="0"/>
      <dgm:spPr/>
    </dgm:pt>
    <dgm:pt modelId="{DBF393AE-1A39-4869-A1F7-FC90C3704F37}" type="pres">
      <dgm:prSet presAssocID="{98163308-9119-464A-97D1-105BDBCDBFD6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1EA223-3499-4E3E-A492-C251B58E7A5D}" type="pres">
      <dgm:prSet presAssocID="{98163308-9119-464A-97D1-105BDBCDBFD6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0F56E60-D033-4A2E-94C7-5687C3E4F328}" srcId="{98163308-9119-464A-97D1-105BDBCDBFD6}" destId="{02D68CBB-B9AF-4322-A887-E8FB0380AE82}" srcOrd="0" destOrd="0" parTransId="{947A92E3-FA92-40B3-B280-AB5EC2B9E3CC}" sibTransId="{E9A59A5E-41F5-46CD-BBB1-6063BFE2A7C6}"/>
    <dgm:cxn modelId="{894281C0-92AA-4893-A078-92D2E585136E}" srcId="{9B42BC38-B256-48A8-B847-94DC851C6D6E}" destId="{AEE6D85F-7AF4-49DE-96F8-2222CD7A3745}" srcOrd="0" destOrd="0" parTransId="{61768A2A-C541-4FF2-B34C-08F230661222}" sibTransId="{767C0D63-CC8B-4E5B-8250-BABFD4D12593}"/>
    <dgm:cxn modelId="{C322C695-29D7-47B7-AC54-6A45DF4FFACF}" type="presOf" srcId="{98163308-9119-464A-97D1-105BDBCDBFD6}" destId="{DBF393AE-1A39-4869-A1F7-FC90C3704F37}" srcOrd="0" destOrd="0" presId="urn:microsoft.com/office/officeart/2005/8/layout/chevron2"/>
    <dgm:cxn modelId="{703A8DB5-097E-4A2F-A2F3-4FF1A4A545D1}" srcId="{99B522A0-ADF2-4DC9-9C44-33E0ACDDC223}" destId="{2CF0AB45-5449-4A62-A94F-C1F055968064}" srcOrd="0" destOrd="0" parTransId="{08108D34-3AD4-433F-AAEC-6D7C7FEBB7E8}" sibTransId="{8C26A948-29E2-4469-9651-6A191AF86E58}"/>
    <dgm:cxn modelId="{AEDA1C76-1239-4A9A-9F8D-9F218E8CFF36}" srcId="{3A1C6A6B-EC2B-4CB3-B66F-948DB4B01624}" destId="{9B42BC38-B256-48A8-B847-94DC851C6D6E}" srcOrd="1" destOrd="0" parTransId="{7D5A01D6-76C5-402A-9C83-F96190FA621B}" sibTransId="{31EA7FDA-0D29-4A88-88DB-3A76904F9842}"/>
    <dgm:cxn modelId="{8CF2E56D-2F8F-4ACF-B1D9-46A428E53DE7}" type="presOf" srcId="{99B522A0-ADF2-4DC9-9C44-33E0ACDDC223}" destId="{288C0911-ECFA-4FD3-BBF0-27607920445D}" srcOrd="0" destOrd="0" presId="urn:microsoft.com/office/officeart/2005/8/layout/chevron2"/>
    <dgm:cxn modelId="{0F53011E-3FEA-415E-81B7-01804D38230B}" type="presOf" srcId="{2CF0AB45-5449-4A62-A94F-C1F055968064}" destId="{42C91321-4794-4735-8BA0-A37AC3B5657D}" srcOrd="0" destOrd="0" presId="urn:microsoft.com/office/officeart/2005/8/layout/chevron2"/>
    <dgm:cxn modelId="{E1CD74CF-5DEF-4E13-989C-EC56170F55E0}" type="presOf" srcId="{3A1C6A6B-EC2B-4CB3-B66F-948DB4B01624}" destId="{BE84007C-D63E-4D4F-AF8F-79815213F02D}" srcOrd="0" destOrd="0" presId="urn:microsoft.com/office/officeart/2005/8/layout/chevron2"/>
    <dgm:cxn modelId="{9AD35979-568F-4C45-B465-765052D45CCC}" srcId="{3A1C6A6B-EC2B-4CB3-B66F-948DB4B01624}" destId="{99B522A0-ADF2-4DC9-9C44-33E0ACDDC223}" srcOrd="0" destOrd="0" parTransId="{9F44DB57-D7D9-4A27-BC72-281E423EF458}" sibTransId="{3A2E745D-F619-4163-A7E6-EEC2B59D09EC}"/>
    <dgm:cxn modelId="{F9CDB9EF-0848-4271-9C3D-08A751079E54}" type="presOf" srcId="{02D68CBB-B9AF-4322-A887-E8FB0380AE82}" destId="{671EA223-3499-4E3E-A492-C251B58E7A5D}" srcOrd="0" destOrd="0" presId="urn:microsoft.com/office/officeart/2005/8/layout/chevron2"/>
    <dgm:cxn modelId="{29B48099-C90B-4C18-BF2E-7B976521D4B8}" type="presOf" srcId="{AEE6D85F-7AF4-49DE-96F8-2222CD7A3745}" destId="{46E8DF73-7B6D-4DA2-AFF9-3EA3EE904412}" srcOrd="0" destOrd="0" presId="urn:microsoft.com/office/officeart/2005/8/layout/chevron2"/>
    <dgm:cxn modelId="{5B63F4D2-E5E9-4664-9AD7-80373BDC7FDB}" type="presOf" srcId="{9B42BC38-B256-48A8-B847-94DC851C6D6E}" destId="{FCFDC4A2-A1D3-4355-9EA7-7110CA73F74F}" srcOrd="0" destOrd="0" presId="urn:microsoft.com/office/officeart/2005/8/layout/chevron2"/>
    <dgm:cxn modelId="{C474BE39-7BD8-40F7-82C4-E8FAF37BA84E}" srcId="{3A1C6A6B-EC2B-4CB3-B66F-948DB4B01624}" destId="{98163308-9119-464A-97D1-105BDBCDBFD6}" srcOrd="2" destOrd="0" parTransId="{4F641965-60C0-4D58-AB97-308EBB572C3C}" sibTransId="{9EF3DCFA-8015-4695-ADA1-69E58AD77A22}"/>
    <dgm:cxn modelId="{157F702D-AD5D-4592-9EC7-94B62ECC79A5}" type="presParOf" srcId="{BE84007C-D63E-4D4F-AF8F-79815213F02D}" destId="{AC17DEBC-89CC-433F-B615-A622B9D6E892}" srcOrd="0" destOrd="0" presId="urn:microsoft.com/office/officeart/2005/8/layout/chevron2"/>
    <dgm:cxn modelId="{C1E76EB4-1811-44E1-9B00-6AD1C7E7C413}" type="presParOf" srcId="{AC17DEBC-89CC-433F-B615-A622B9D6E892}" destId="{288C0911-ECFA-4FD3-BBF0-27607920445D}" srcOrd="0" destOrd="0" presId="urn:microsoft.com/office/officeart/2005/8/layout/chevron2"/>
    <dgm:cxn modelId="{2CDF3F2B-2A30-45DE-8019-9F639540CD5C}" type="presParOf" srcId="{AC17DEBC-89CC-433F-B615-A622B9D6E892}" destId="{42C91321-4794-4735-8BA0-A37AC3B5657D}" srcOrd="1" destOrd="0" presId="urn:microsoft.com/office/officeart/2005/8/layout/chevron2"/>
    <dgm:cxn modelId="{553B9D8D-6A67-4FAC-B619-FDBE78C2BBA4}" type="presParOf" srcId="{BE84007C-D63E-4D4F-AF8F-79815213F02D}" destId="{3C7DE94A-7B75-44C8-8EB9-F8E4968B0689}" srcOrd="1" destOrd="0" presId="urn:microsoft.com/office/officeart/2005/8/layout/chevron2"/>
    <dgm:cxn modelId="{9F8066D6-A546-40F8-AE5E-0C261E4657AA}" type="presParOf" srcId="{BE84007C-D63E-4D4F-AF8F-79815213F02D}" destId="{A2F7741E-4E9F-490B-AFB7-DEF1EE4D8728}" srcOrd="2" destOrd="0" presId="urn:microsoft.com/office/officeart/2005/8/layout/chevron2"/>
    <dgm:cxn modelId="{0009EB72-3F5E-411A-B346-ADAEB798F970}" type="presParOf" srcId="{A2F7741E-4E9F-490B-AFB7-DEF1EE4D8728}" destId="{FCFDC4A2-A1D3-4355-9EA7-7110CA73F74F}" srcOrd="0" destOrd="0" presId="urn:microsoft.com/office/officeart/2005/8/layout/chevron2"/>
    <dgm:cxn modelId="{B36DF465-C41B-4753-9AB8-CDF652723F78}" type="presParOf" srcId="{A2F7741E-4E9F-490B-AFB7-DEF1EE4D8728}" destId="{46E8DF73-7B6D-4DA2-AFF9-3EA3EE904412}" srcOrd="1" destOrd="0" presId="urn:microsoft.com/office/officeart/2005/8/layout/chevron2"/>
    <dgm:cxn modelId="{BD38C863-14C7-43EA-8DDA-6A15B7B038EF}" type="presParOf" srcId="{BE84007C-D63E-4D4F-AF8F-79815213F02D}" destId="{C8E060EA-CA2D-465B-A408-2DF472AA0411}" srcOrd="3" destOrd="0" presId="urn:microsoft.com/office/officeart/2005/8/layout/chevron2"/>
    <dgm:cxn modelId="{DA97BBB2-FC0F-4DEC-866E-FFF6DBBC3FD3}" type="presParOf" srcId="{BE84007C-D63E-4D4F-AF8F-79815213F02D}" destId="{866241CD-5829-472F-B2E9-2B243F341268}" srcOrd="4" destOrd="0" presId="urn:microsoft.com/office/officeart/2005/8/layout/chevron2"/>
    <dgm:cxn modelId="{909A3875-115E-4F34-8D33-DF5E777CA6A0}" type="presParOf" srcId="{866241CD-5829-472F-B2E9-2B243F341268}" destId="{DBF393AE-1A39-4869-A1F7-FC90C3704F37}" srcOrd="0" destOrd="0" presId="urn:microsoft.com/office/officeart/2005/8/layout/chevron2"/>
    <dgm:cxn modelId="{B2DFF8D5-B716-4627-A9DF-66C17B625F2C}" type="presParOf" srcId="{866241CD-5829-472F-B2E9-2B243F341268}" destId="{671EA223-3499-4E3E-A492-C251B58E7A5D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2816D5C-A86F-46B2-AE62-D48E72A9E066}" type="doc">
      <dgm:prSet loTypeId="urn:microsoft.com/office/officeart/2005/8/layout/pyramid2" loCatId="pyramid" qsTypeId="urn:microsoft.com/office/officeart/2005/8/quickstyle/simple1" qsCatId="simple" csTypeId="urn:microsoft.com/office/officeart/2005/8/colors/accent3_4" csCatId="accent3" phldr="1"/>
      <dgm:spPr/>
    </dgm:pt>
    <dgm:pt modelId="{8EBE5D3C-2E38-4137-A7FC-19B2AEC6EE55}">
      <dgm:prSet phldrT="[Текст]"/>
      <dgm:spPr/>
      <dgm:t>
        <a:bodyPr/>
        <a:lstStyle/>
        <a:p>
          <a:r>
            <a:rPr lang="ru-RU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Изменение остатков на счетах по учету средств бюджетов               -606,7тыс.руб.</a:t>
          </a:r>
          <a:endParaRPr lang="ru-RU" dirty="0">
            <a:solidFill>
              <a:schemeClr val="accent1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1672D21-5E78-4C67-832E-BF2E2520A454}" type="parTrans" cxnId="{BCBDE065-3E98-41F5-9E1C-D9B38D3D0A94}">
      <dgm:prSet/>
      <dgm:spPr/>
      <dgm:t>
        <a:bodyPr/>
        <a:lstStyle/>
        <a:p>
          <a:endParaRPr lang="ru-RU"/>
        </a:p>
      </dgm:t>
    </dgm:pt>
    <dgm:pt modelId="{4EAD4A66-B292-4186-B9B5-0B7AF213A3B5}" type="sibTrans" cxnId="{BCBDE065-3E98-41F5-9E1C-D9B38D3D0A94}">
      <dgm:prSet/>
      <dgm:spPr/>
      <dgm:t>
        <a:bodyPr/>
        <a:lstStyle/>
        <a:p>
          <a:endParaRPr lang="ru-RU"/>
        </a:p>
      </dgm:t>
    </dgm:pt>
    <dgm:pt modelId="{6443346A-C433-4003-BF98-7A1909420C8B}" type="pres">
      <dgm:prSet presAssocID="{22816D5C-A86F-46B2-AE62-D48E72A9E066}" presName="compositeShape" presStyleCnt="0">
        <dgm:presLayoutVars>
          <dgm:dir/>
          <dgm:resizeHandles/>
        </dgm:presLayoutVars>
      </dgm:prSet>
      <dgm:spPr/>
    </dgm:pt>
    <dgm:pt modelId="{EE3E42D6-A327-49D7-9CF0-4F39C7BCE590}" type="pres">
      <dgm:prSet presAssocID="{22816D5C-A86F-46B2-AE62-D48E72A9E066}" presName="pyramid" presStyleLbl="node1" presStyleIdx="0" presStyleCnt="1" custAng="10800000"/>
      <dgm:spPr/>
    </dgm:pt>
    <dgm:pt modelId="{392B33D3-8F03-4185-93D0-CDFBB1FE5E59}" type="pres">
      <dgm:prSet presAssocID="{22816D5C-A86F-46B2-AE62-D48E72A9E066}" presName="theList" presStyleCnt="0"/>
      <dgm:spPr/>
    </dgm:pt>
    <dgm:pt modelId="{5943FBF8-3D2A-4B8E-B0F6-352AE796E670}" type="pres">
      <dgm:prSet presAssocID="{8EBE5D3C-2E38-4137-A7FC-19B2AEC6EE55}" presName="aNode" presStyleLbl="fgAcc1" presStyleIdx="0" presStyleCnt="1" custScaleX="1294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E1697E-BC18-4BD2-8042-0E55794F3900}" type="pres">
      <dgm:prSet presAssocID="{8EBE5D3C-2E38-4137-A7FC-19B2AEC6EE55}" presName="aSpace" presStyleCnt="0"/>
      <dgm:spPr/>
    </dgm:pt>
  </dgm:ptLst>
  <dgm:cxnLst>
    <dgm:cxn modelId="{BCBDE065-3E98-41F5-9E1C-D9B38D3D0A94}" srcId="{22816D5C-A86F-46B2-AE62-D48E72A9E066}" destId="{8EBE5D3C-2E38-4137-A7FC-19B2AEC6EE55}" srcOrd="0" destOrd="0" parTransId="{71672D21-5E78-4C67-832E-BF2E2520A454}" sibTransId="{4EAD4A66-B292-4186-B9B5-0B7AF213A3B5}"/>
    <dgm:cxn modelId="{57B6AF02-010C-4FCF-9AEA-BBB41FA9F0FF}" type="presOf" srcId="{22816D5C-A86F-46B2-AE62-D48E72A9E066}" destId="{6443346A-C433-4003-BF98-7A1909420C8B}" srcOrd="0" destOrd="0" presId="urn:microsoft.com/office/officeart/2005/8/layout/pyramid2"/>
    <dgm:cxn modelId="{C4482DF9-581A-45E7-BE28-9F6F4A0EF278}" type="presOf" srcId="{8EBE5D3C-2E38-4137-A7FC-19B2AEC6EE55}" destId="{5943FBF8-3D2A-4B8E-B0F6-352AE796E670}" srcOrd="0" destOrd="0" presId="urn:microsoft.com/office/officeart/2005/8/layout/pyramid2"/>
    <dgm:cxn modelId="{415F7680-5505-48A9-99F6-C7A6F6443F23}" type="presParOf" srcId="{6443346A-C433-4003-BF98-7A1909420C8B}" destId="{EE3E42D6-A327-49D7-9CF0-4F39C7BCE590}" srcOrd="0" destOrd="0" presId="urn:microsoft.com/office/officeart/2005/8/layout/pyramid2"/>
    <dgm:cxn modelId="{3DAB7FA4-CBA4-4DC9-83F2-A21F5596C257}" type="presParOf" srcId="{6443346A-C433-4003-BF98-7A1909420C8B}" destId="{392B33D3-8F03-4185-93D0-CDFBB1FE5E59}" srcOrd="1" destOrd="0" presId="urn:microsoft.com/office/officeart/2005/8/layout/pyramid2"/>
    <dgm:cxn modelId="{91828E08-BA83-4BEE-9C64-8977E104305B}" type="presParOf" srcId="{392B33D3-8F03-4185-93D0-CDFBB1FE5E59}" destId="{5943FBF8-3D2A-4B8E-B0F6-352AE796E670}" srcOrd="0" destOrd="0" presId="urn:microsoft.com/office/officeart/2005/8/layout/pyramid2"/>
    <dgm:cxn modelId="{646D69A6-B95C-4D64-8711-DE7C35EA6DDF}" type="presParOf" srcId="{392B33D3-8F03-4185-93D0-CDFBB1FE5E59}" destId="{08E1697E-BC18-4BD2-8042-0E55794F3900}" srcOrd="1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8C0911-ECFA-4FD3-BBF0-27607920445D}">
      <dsp:nvSpPr>
        <dsp:cNvPr id="0" name=""/>
        <dsp:cNvSpPr/>
      </dsp:nvSpPr>
      <dsp:spPr>
        <a:xfrm rot="5400000">
          <a:off x="-827057" y="827057"/>
          <a:ext cx="4572000" cy="2917884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5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144,9</a:t>
          </a:r>
        </a:p>
        <a:p>
          <a:pPr lvl="0" algn="ctr" defTabSz="889000">
            <a:lnSpc>
              <a:spcPct val="50000"/>
            </a:lnSpc>
            <a:spcBef>
              <a:spcPct val="0"/>
            </a:spcBef>
            <a:spcAft>
              <a:spcPts val="0"/>
            </a:spcAft>
          </a:pPr>
          <a:r>
            <a:rPr lang="ru-RU" sz="1800" kern="12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тыс.руб.</a:t>
          </a:r>
          <a:endParaRPr lang="ru-RU" sz="1800" kern="1200" dirty="0">
            <a:solidFill>
              <a:schemeClr val="accent1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1" y="1458941"/>
        <a:ext cx="2917884" cy="1654116"/>
      </dsp:txXfrm>
    </dsp:sp>
    <dsp:sp modelId="{42C91321-4794-4735-8BA0-A37AC3B5657D}">
      <dsp:nvSpPr>
        <dsp:cNvPr id="0" name=""/>
        <dsp:cNvSpPr/>
      </dsp:nvSpPr>
      <dsp:spPr>
        <a:xfrm rot="5400000">
          <a:off x="3549768" y="-631884"/>
          <a:ext cx="3113057" cy="437682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06248" tIns="18415" rIns="18415" bIns="18415" numCol="1" spcCol="1270" anchor="ctr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9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Субвенции бюджетам поселений на осуществление первичного воинского учета на территориях, где отсутствуют военные комиссариаты</a:t>
          </a:r>
          <a:endParaRPr lang="ru-RU" sz="29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2917884" y="151967"/>
        <a:ext cx="4224859" cy="280912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equation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begPts" val="auto"/>
                <dgm:param type="endPts" val="auto"/>
                <dgm:param type="srcNode" val="vNodes"/>
                <dgm:param type="dstNode" val="lastNode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0.15533</cdr:x>
      <cdr:y>0.43902</cdr:y>
    </cdr:from>
    <cdr:to>
      <cdr:x>0.22536</cdr:x>
      <cdr:y>0.60396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1353385" y="1296131"/>
          <a:ext cx="610211" cy="486967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 dirty="0"/>
        </a:p>
      </cdr:txBody>
    </cdr:sp>
  </cdr:relSizeAnchor>
  <cdr:relSizeAnchor xmlns:cdr="http://schemas.openxmlformats.org/drawingml/2006/chartDrawing">
    <cdr:from>
      <cdr:x>0.40236</cdr:x>
      <cdr:y>0.43902</cdr:y>
    </cdr:from>
    <cdr:to>
      <cdr:x>0.47407</cdr:x>
      <cdr:y>0.60976</cdr:y>
    </cdr:to>
    <cdr:sp macro="" textlink="">
      <cdr:nvSpPr>
        <cdr:cNvPr id="5" name="Прямоугольник 4"/>
        <cdr:cNvSpPr/>
      </cdr:nvSpPr>
      <cdr:spPr>
        <a:xfrm xmlns:a="http://schemas.openxmlformats.org/drawingml/2006/main">
          <a:off x="3635896" y="1296144"/>
          <a:ext cx="648072" cy="504056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0.52189</cdr:x>
      <cdr:y>0.41463</cdr:y>
    </cdr:from>
    <cdr:to>
      <cdr:x>0.60331</cdr:x>
      <cdr:y>0.58537</cdr:y>
    </cdr:to>
    <cdr:sp macro="" textlink="">
      <cdr:nvSpPr>
        <cdr:cNvPr id="6" name="Прямоугольник 5"/>
        <cdr:cNvSpPr/>
      </cdr:nvSpPr>
      <cdr:spPr>
        <a:xfrm xmlns:a="http://schemas.openxmlformats.org/drawingml/2006/main">
          <a:off x="4547170" y="1224136"/>
          <a:ext cx="709413" cy="504056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0.64938</cdr:x>
      <cdr:y>0.41463</cdr:y>
    </cdr:from>
    <cdr:to>
      <cdr:x>0.7211</cdr:x>
      <cdr:y>0.58537</cdr:y>
    </cdr:to>
    <cdr:sp macro="" textlink="">
      <cdr:nvSpPr>
        <cdr:cNvPr id="7" name="Прямоугольник 6"/>
        <cdr:cNvSpPr/>
      </cdr:nvSpPr>
      <cdr:spPr>
        <a:xfrm xmlns:a="http://schemas.openxmlformats.org/drawingml/2006/main">
          <a:off x="5868144" y="1224136"/>
          <a:ext cx="648072" cy="504056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0.76891</cdr:x>
      <cdr:y>0.41463</cdr:y>
    </cdr:from>
    <cdr:to>
      <cdr:x>0.8486</cdr:x>
      <cdr:y>0.58537</cdr:y>
    </cdr:to>
    <cdr:sp macro="" textlink="">
      <cdr:nvSpPr>
        <cdr:cNvPr id="8" name="Прямоугольник 7"/>
        <cdr:cNvSpPr/>
      </cdr:nvSpPr>
      <cdr:spPr>
        <a:xfrm xmlns:a="http://schemas.openxmlformats.org/drawingml/2006/main">
          <a:off x="6948264" y="1224136"/>
          <a:ext cx="720080" cy="504056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 dirty="0">
            <a:solidFill>
              <a:schemeClr val="tx1"/>
            </a:solidFill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930563-42AA-44BB-BF81-7233164D82A1}" type="datetimeFigureOut">
              <a:rPr lang="ru-RU" smtClean="0"/>
              <a:pPr/>
              <a:t>19.05.2016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217A5C-7A26-4EE1-B17A-4B41129455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065581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B3E305-C09F-4BD4-A682-C3F975B3BE01}" type="datetimeFigureOut">
              <a:rPr lang="ru-RU" smtClean="0"/>
              <a:pPr/>
              <a:t>19.05.2016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8BFE69-1005-4923-805C-B57929B32BD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2908284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BFE69-1005-4923-805C-B57929B32BD0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285037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857500" y="514350"/>
            <a:ext cx="3429000" cy="25717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BFE69-1005-4923-805C-B57929B32BD0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91602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BFE69-1005-4923-805C-B57929B32BD0}" type="slidenum">
              <a:rPr lang="ru-RU" smtClean="0"/>
              <a:pPr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6968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BFE69-1005-4923-805C-B57929B32BD0}" type="slidenum">
              <a:rPr lang="ru-RU" smtClean="0"/>
              <a:pPr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53838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BFE69-1005-4923-805C-B57929B32BD0}" type="slidenum">
              <a:rPr lang="ru-RU" smtClean="0"/>
              <a:pPr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877732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8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988DB-4AF3-41B5-9C0A-DE5D19345BF0}" type="datetime1">
              <a:rPr lang="ru-RU" smtClean="0"/>
              <a:pPr/>
              <a:t>19.05.2016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Исполнение бюджета за 2013 год</a:t>
            </a:r>
            <a:endParaRPr lang="ru-RU" dirty="0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2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191FA-1AE6-430C-AAD5-438B47733408}" type="datetime1">
              <a:rPr lang="ru-RU" smtClean="0"/>
              <a:pPr/>
              <a:t>19.05.2016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Исполнение бюджета за 2013 год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8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3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EA9C2-249E-4A1A-A12D-3A90A5EFF5EE}" type="datetime1">
              <a:rPr lang="ru-RU" smtClean="0"/>
              <a:pPr/>
              <a:t>19.05.2016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Исполнение бюджета за 2013 год</a:t>
            </a:r>
            <a:endParaRPr lang="ru-RU" dirty="0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2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4C315-8062-4120-AB6F-1B31E448F115}" type="datetime1">
              <a:rPr lang="ru-RU" smtClean="0"/>
              <a:pPr/>
              <a:t>19.05.2016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Исполнение бюджета за 2013 год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4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7" y="2743200"/>
            <a:ext cx="6480175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8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Исполнение бюджета за 2013 год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36238-C562-4B15-B851-F314C637483A}" type="datetime1">
              <a:rPr lang="ru-RU" smtClean="0"/>
              <a:pPr/>
              <a:t>19.05.2016</a:t>
            </a:fld>
            <a:endParaRPr lang="ru-RU" dirty="0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2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A167B51D-73BC-454E-BA2B-56D32FED06D6}" type="datetime1">
              <a:rPr lang="ru-RU" smtClean="0"/>
              <a:pPr/>
              <a:t>19.05.2016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Исполнение бюджета за 2013 год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2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Объект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Объект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4" y="1524001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2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085E1-97CE-4D6E-BD20-F8B28181255A}" type="datetime1">
              <a:rPr lang="ru-RU" smtClean="0"/>
              <a:pPr/>
              <a:t>19.05.2016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r>
              <a:rPr lang="ru-RU" dirty="0" smtClean="0"/>
              <a:t>Исполнение бюджета за 2013 год</a:t>
            </a:r>
            <a:endParaRPr lang="ru-RU" dirty="0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Объект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Объект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8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5E84E-30D2-40AC-9C85-104452E11A7E}" type="datetime1">
              <a:rPr lang="ru-RU" smtClean="0"/>
              <a:pPr/>
              <a:t>19.05.2016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Исполнение бюджета за 2013 год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2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8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9E9CE3-4C28-4C37-ADDE-36D066563CFF}" type="datetime1">
              <a:rPr lang="ru-RU" smtClean="0"/>
              <a:pPr/>
              <a:t>19.05.2016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Исполнение бюджета за 2013 год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2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Объект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4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7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1C614-D16B-4D0B-BD45-C6220459D152}" type="datetime1">
              <a:rPr lang="ru-RU" smtClean="0"/>
              <a:pPr/>
              <a:t>19.05.2016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r>
              <a:rPr lang="ru-RU" dirty="0" smtClean="0"/>
              <a:t>Исполнение бюджета за 2013 год</a:t>
            </a:r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40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7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ABFF32E2-788D-4971-A631-6472A772E6F0}" type="datetime1">
              <a:rPr lang="ru-RU" smtClean="0"/>
              <a:pPr/>
              <a:t>19.05.2016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r>
              <a:rPr lang="ru-RU" dirty="0" smtClean="0"/>
              <a:t>Исполнение бюджета за 2013 год</a:t>
            </a:r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1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7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2265C717-382F-4EDC-9921-B020F09ED544}" type="datetime1">
              <a:rPr lang="ru-RU" smtClean="0"/>
              <a:pPr/>
              <a:t>19.05.2016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r>
              <a:rPr lang="ru-RU" dirty="0" smtClean="0"/>
              <a:t>Исполнение бюджета за 2013 год</a:t>
            </a:r>
            <a:endParaRPr lang="ru-RU" dirty="0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6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61" r:id="rId1"/>
    <p:sldLayoutId id="2147484262" r:id="rId2"/>
    <p:sldLayoutId id="2147484263" r:id="rId3"/>
    <p:sldLayoutId id="2147484264" r:id="rId4"/>
    <p:sldLayoutId id="2147484265" r:id="rId5"/>
    <p:sldLayoutId id="2147484266" r:id="rId6"/>
    <p:sldLayoutId id="2147484267" r:id="rId7"/>
    <p:sldLayoutId id="2147484268" r:id="rId8"/>
    <p:sldLayoutId id="2147484269" r:id="rId9"/>
    <p:sldLayoutId id="2147484270" r:id="rId10"/>
    <p:sldLayoutId id="2147484271" r:id="rId11"/>
  </p:sldLayoutIdLst>
  <p:hf sldNum="0" hdr="0" ftr="0" dt="0"/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chart" Target="../charts/chart6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chart" Target="../charts/char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404664"/>
            <a:ext cx="6480048" cy="175260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Бюджет для граждан</a:t>
            </a:r>
            <a:endParaRPr lang="ru-RU" sz="24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9064" y="2348880"/>
            <a:ext cx="8319400" cy="3312368"/>
          </a:xfrm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pPr algn="l"/>
            <a:r>
              <a:rPr lang="ru-RU" sz="2800" b="1" i="1" dirty="0" smtClean="0">
                <a:solidFill>
                  <a:srgbClr val="003300"/>
                </a:solidFill>
                <a:latin typeface="+mn-lt"/>
              </a:rPr>
              <a:t>                                  Отчет                                                            об исполнении бюджета </a:t>
            </a:r>
            <a:r>
              <a:rPr lang="ru-RU" sz="2800" b="1" i="1" dirty="0" err="1" smtClean="0">
                <a:solidFill>
                  <a:srgbClr val="003300"/>
                </a:solidFill>
                <a:latin typeface="+mn-lt"/>
              </a:rPr>
              <a:t>Тепловского</a:t>
            </a:r>
            <a:r>
              <a:rPr lang="ru-RU" sz="2800" b="1" i="1" dirty="0" smtClean="0">
                <a:solidFill>
                  <a:srgbClr val="003300"/>
                </a:solidFill>
                <a:latin typeface="+mn-lt"/>
              </a:rPr>
              <a:t>  </a:t>
            </a:r>
            <a:br>
              <a:rPr lang="ru-RU" sz="2800" b="1" i="1" dirty="0" smtClean="0">
                <a:solidFill>
                  <a:srgbClr val="003300"/>
                </a:solidFill>
                <a:latin typeface="+mn-lt"/>
              </a:rPr>
            </a:br>
            <a:r>
              <a:rPr lang="ru-RU" sz="2800" b="1" i="1" dirty="0">
                <a:solidFill>
                  <a:srgbClr val="003300"/>
                </a:solidFill>
                <a:latin typeface="+mn-lt"/>
              </a:rPr>
              <a:t> </a:t>
            </a:r>
            <a:r>
              <a:rPr lang="ru-RU" sz="2800" b="1" i="1" dirty="0" smtClean="0">
                <a:solidFill>
                  <a:srgbClr val="003300"/>
                </a:solidFill>
                <a:latin typeface="+mn-lt"/>
              </a:rPr>
              <a:t> муниципального   образования Новобурасского муниципального района</a:t>
            </a:r>
            <a:br>
              <a:rPr lang="ru-RU" sz="2800" b="1" i="1" dirty="0" smtClean="0">
                <a:solidFill>
                  <a:srgbClr val="003300"/>
                </a:solidFill>
                <a:latin typeface="+mn-lt"/>
              </a:rPr>
            </a:br>
            <a:r>
              <a:rPr lang="ru-RU" sz="2800" b="1" i="1" dirty="0" smtClean="0">
                <a:solidFill>
                  <a:srgbClr val="003300"/>
                </a:solidFill>
                <a:latin typeface="+mn-lt"/>
              </a:rPr>
              <a:t>                         Саратовской области                      </a:t>
            </a:r>
            <a:br>
              <a:rPr lang="ru-RU" sz="2800" b="1" i="1" dirty="0" smtClean="0">
                <a:solidFill>
                  <a:srgbClr val="003300"/>
                </a:solidFill>
                <a:latin typeface="+mn-lt"/>
              </a:rPr>
            </a:br>
            <a:r>
              <a:rPr lang="ru-RU" sz="2800" b="1" i="1" dirty="0" smtClean="0">
                <a:solidFill>
                  <a:srgbClr val="003300"/>
                </a:solidFill>
                <a:latin typeface="+mn-lt"/>
              </a:rPr>
              <a:t>                                за 2015 год</a:t>
            </a:r>
            <a:endParaRPr lang="ru-RU" sz="2800" b="1" i="1" dirty="0">
              <a:solidFill>
                <a:srgbClr val="003300"/>
              </a:solidFill>
              <a:latin typeface="+mn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5733258"/>
            <a:ext cx="8818373" cy="1008112"/>
          </a:xfrm>
          <a:prstGeom prst="rect">
            <a:avLst/>
          </a:prstGeom>
          <a:solidFill>
            <a:srgbClr val="98A32D"/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1"/>
                </a:solidFill>
              </a:rPr>
              <a:t>Финансовое управление администрации</a:t>
            </a:r>
          </a:p>
          <a:p>
            <a:r>
              <a:rPr lang="ru-RU" dirty="0" err="1" smtClean="0">
                <a:solidFill>
                  <a:schemeClr val="tx1"/>
                </a:solidFill>
              </a:rPr>
              <a:t>Новобурасского</a:t>
            </a:r>
            <a:r>
              <a:rPr lang="ru-RU" dirty="0" smtClean="0">
                <a:solidFill>
                  <a:schemeClr val="tx1"/>
                </a:solidFill>
              </a:rPr>
              <a:t> муниципального района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Саратовской области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4047" y="5733258"/>
            <a:ext cx="3993837" cy="1008112"/>
          </a:xfrm>
          <a:prstGeom prst="rect">
            <a:avLst/>
          </a:prstGeom>
          <a:solidFill>
            <a:srgbClr val="98A3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100" dirty="0" smtClean="0">
                <a:solidFill>
                  <a:schemeClr val="tx1"/>
                </a:solidFill>
              </a:rPr>
              <a:t>Телефон (884557) 2-14-56</a:t>
            </a:r>
          </a:p>
          <a:p>
            <a:r>
              <a:rPr lang="ru-RU" sz="1100" dirty="0" smtClean="0">
                <a:solidFill>
                  <a:schemeClr val="tx1"/>
                </a:solidFill>
              </a:rPr>
              <a:t>Факс         (884557) 2-11-41</a:t>
            </a:r>
            <a:endParaRPr lang="en-US" sz="1100" dirty="0" smtClean="0">
              <a:solidFill>
                <a:schemeClr val="tx1"/>
              </a:solidFill>
            </a:endParaRPr>
          </a:p>
          <a:p>
            <a:r>
              <a:rPr lang="ru-RU" sz="1100" dirty="0" smtClean="0">
                <a:solidFill>
                  <a:schemeClr val="tx1"/>
                </a:solidFill>
              </a:rPr>
              <a:t>Адрес  412580,Саратовская область,  </a:t>
            </a:r>
            <a:r>
              <a:rPr lang="ru-RU" sz="1100" dirty="0" err="1" smtClean="0">
                <a:solidFill>
                  <a:schemeClr val="tx1"/>
                </a:solidFill>
              </a:rPr>
              <a:t>р.п.Новые</a:t>
            </a:r>
            <a:r>
              <a:rPr lang="ru-RU" sz="1100" dirty="0" smtClean="0">
                <a:solidFill>
                  <a:schemeClr val="tx1"/>
                </a:solidFill>
              </a:rPr>
              <a:t> Бурасы </a:t>
            </a:r>
            <a:r>
              <a:rPr lang="ru-RU" sz="1100" dirty="0" err="1" smtClean="0">
                <a:solidFill>
                  <a:schemeClr val="tx1"/>
                </a:solidFill>
              </a:rPr>
              <a:t>ул.Советская</a:t>
            </a:r>
            <a:r>
              <a:rPr lang="ru-RU" sz="1100" dirty="0" smtClean="0">
                <a:solidFill>
                  <a:schemeClr val="tx1"/>
                </a:solidFill>
              </a:rPr>
              <a:t>, 3</a:t>
            </a:r>
          </a:p>
          <a:p>
            <a:r>
              <a:rPr lang="ru-RU" sz="1100" dirty="0" err="1" smtClean="0">
                <a:solidFill>
                  <a:schemeClr val="tx1"/>
                </a:solidFill>
              </a:rPr>
              <a:t>И.о.начальника</a:t>
            </a:r>
            <a:r>
              <a:rPr lang="ru-RU" sz="1100" dirty="0" smtClean="0">
                <a:solidFill>
                  <a:schemeClr val="tx1"/>
                </a:solidFill>
              </a:rPr>
              <a:t> управления финансов </a:t>
            </a:r>
            <a:r>
              <a:rPr lang="ru-RU" sz="1100" dirty="0" err="1" smtClean="0">
                <a:solidFill>
                  <a:schemeClr val="tx1"/>
                </a:solidFill>
              </a:rPr>
              <a:t>Н.В.Протасова</a:t>
            </a:r>
            <a:endParaRPr lang="ru-RU" sz="1100" dirty="0"/>
          </a:p>
        </p:txBody>
      </p:sp>
    </p:spTree>
    <p:extLst>
      <p:ext uri="{BB962C8B-B14F-4D97-AF65-F5344CB8AC3E}">
        <p14:creationId xmlns:p14="http://schemas.microsoft.com/office/powerpoint/2010/main" val="2389593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 smtClean="0">
                <a:solidFill>
                  <a:srgbClr val="006600"/>
                </a:solidFill>
              </a:rPr>
              <a:t>Структура расходов бюджета </a:t>
            </a:r>
            <a:r>
              <a:rPr lang="ru-RU" sz="2000" dirty="0" err="1" smtClean="0">
                <a:solidFill>
                  <a:srgbClr val="006600"/>
                </a:solidFill>
              </a:rPr>
              <a:t>Тепловского</a:t>
            </a:r>
            <a:r>
              <a:rPr lang="ru-RU" sz="2000" dirty="0" smtClean="0">
                <a:solidFill>
                  <a:srgbClr val="006600"/>
                </a:solidFill>
              </a:rPr>
              <a:t> муниципального образования</a:t>
            </a:r>
            <a:br>
              <a:rPr lang="ru-RU" sz="2000" dirty="0" smtClean="0">
                <a:solidFill>
                  <a:srgbClr val="006600"/>
                </a:solidFill>
              </a:rPr>
            </a:br>
            <a:r>
              <a:rPr lang="ru-RU" sz="2000" dirty="0" smtClean="0">
                <a:solidFill>
                  <a:srgbClr val="006600"/>
                </a:solidFill>
              </a:rPr>
              <a:t>Новобурасского муниципального района в 2015 году</a:t>
            </a:r>
            <a:endParaRPr lang="ru-RU" sz="2000" dirty="0">
              <a:solidFill>
                <a:srgbClr val="0066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251986750"/>
              </p:ext>
            </p:extLst>
          </p:nvPr>
        </p:nvGraphicFramePr>
        <p:xfrm>
          <a:off x="0" y="1196752"/>
          <a:ext cx="8968505" cy="49685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073214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28600"/>
            <a:ext cx="8584632" cy="968152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solidFill>
                  <a:srgbClr val="1A5242"/>
                </a:solidFill>
              </a:rPr>
              <a:t>Расходы бюджета </a:t>
            </a:r>
            <a:r>
              <a:rPr lang="ru-RU" sz="2400" dirty="0" err="1" smtClean="0">
                <a:solidFill>
                  <a:srgbClr val="1A5242"/>
                </a:solidFill>
              </a:rPr>
              <a:t>Тепловского</a:t>
            </a:r>
            <a:r>
              <a:rPr lang="ru-RU" sz="2400" dirty="0" smtClean="0">
                <a:solidFill>
                  <a:srgbClr val="1A5242"/>
                </a:solidFill>
              </a:rPr>
              <a:t> муниципального образования Новобурасского муниципального района за счет средств федерального бюджета</a:t>
            </a:r>
            <a:endParaRPr lang="ru-RU" sz="2400" dirty="0">
              <a:solidFill>
                <a:srgbClr val="1F512B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689681446"/>
              </p:ext>
            </p:extLst>
          </p:nvPr>
        </p:nvGraphicFramePr>
        <p:xfrm>
          <a:off x="301625" y="1527175"/>
          <a:ext cx="7294711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авая фигурная скобка 4"/>
          <p:cNvSpPr/>
          <p:nvPr/>
        </p:nvSpPr>
        <p:spPr>
          <a:xfrm>
            <a:off x="7524328" y="1556792"/>
            <a:ext cx="432048" cy="4464496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812360" y="3421700"/>
            <a:ext cx="133164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144,9</a:t>
            </a:r>
          </a:p>
          <a:p>
            <a:pPr algn="ctr"/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ыс.руб.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3994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28600"/>
            <a:ext cx="8656640" cy="1040160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solidFill>
                  <a:srgbClr val="1A5242"/>
                </a:solidFill>
              </a:rPr>
              <a:t>Расходы по муниципальным программам </a:t>
            </a:r>
            <a:r>
              <a:rPr lang="ru-RU" sz="2400" dirty="0" err="1" smtClean="0">
                <a:solidFill>
                  <a:srgbClr val="1A5242"/>
                </a:solidFill>
              </a:rPr>
              <a:t>Тепловского</a:t>
            </a:r>
            <a:r>
              <a:rPr lang="ru-RU" sz="2400" dirty="0" smtClean="0">
                <a:solidFill>
                  <a:srgbClr val="1A5242"/>
                </a:solidFill>
              </a:rPr>
              <a:t> муниципального образования </a:t>
            </a:r>
            <a:r>
              <a:rPr lang="ru-RU" sz="2400" dirty="0" err="1" smtClean="0">
                <a:solidFill>
                  <a:srgbClr val="1A5242"/>
                </a:solidFill>
              </a:rPr>
              <a:t>Новобурасского</a:t>
            </a:r>
            <a:r>
              <a:rPr lang="ru-RU" sz="2400" dirty="0" smtClean="0">
                <a:solidFill>
                  <a:srgbClr val="1A5242"/>
                </a:solidFill>
              </a:rPr>
              <a:t> муниципального района </a:t>
            </a:r>
            <a:endParaRPr lang="ru-RU" sz="2400" dirty="0">
              <a:solidFill>
                <a:srgbClr val="1F512B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139438279"/>
              </p:ext>
            </p:extLst>
          </p:nvPr>
        </p:nvGraphicFramePr>
        <p:xfrm>
          <a:off x="301625" y="1527175"/>
          <a:ext cx="7294711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авая фигурная скобка 4"/>
          <p:cNvSpPr/>
          <p:nvPr/>
        </p:nvSpPr>
        <p:spPr>
          <a:xfrm>
            <a:off x="7524328" y="1556792"/>
            <a:ext cx="432048" cy="4464496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812360" y="3421700"/>
            <a:ext cx="133164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1044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28600"/>
            <a:ext cx="8656640" cy="1040160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solidFill>
                  <a:srgbClr val="1A5242"/>
                </a:solidFill>
              </a:rPr>
              <a:t>Расходы по муниципальным целевым программам </a:t>
            </a:r>
            <a:r>
              <a:rPr lang="ru-RU" sz="2400" dirty="0" err="1" smtClean="0">
                <a:solidFill>
                  <a:srgbClr val="1A5242"/>
                </a:solidFill>
              </a:rPr>
              <a:t>Тепловского</a:t>
            </a:r>
            <a:r>
              <a:rPr lang="ru-RU" sz="2400" dirty="0" smtClean="0">
                <a:solidFill>
                  <a:srgbClr val="1A5242"/>
                </a:solidFill>
              </a:rPr>
              <a:t> муниципального образования Новобурасского муниципального района </a:t>
            </a:r>
            <a:endParaRPr lang="ru-RU" sz="2400" dirty="0">
              <a:solidFill>
                <a:srgbClr val="1F512B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218661499"/>
              </p:ext>
            </p:extLst>
          </p:nvPr>
        </p:nvGraphicFramePr>
        <p:xfrm>
          <a:off x="301625" y="1527175"/>
          <a:ext cx="7294711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авая фигурная скобка 4"/>
          <p:cNvSpPr/>
          <p:nvPr/>
        </p:nvSpPr>
        <p:spPr>
          <a:xfrm>
            <a:off x="7524328" y="1556792"/>
            <a:ext cx="432048" cy="4464496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812360" y="3421700"/>
            <a:ext cx="133164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7608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440616" cy="504056"/>
          </a:xfrm>
        </p:spPr>
        <p:txBody>
          <a:bodyPr>
            <a:noAutofit/>
          </a:bodyPr>
          <a:lstStyle/>
          <a:p>
            <a:r>
              <a:rPr lang="ru-RU" sz="1800" dirty="0">
                <a:solidFill>
                  <a:srgbClr val="1A5242"/>
                </a:solidFill>
              </a:rPr>
              <a:t>Расходы по муниципальным целевым программам </a:t>
            </a:r>
            <a:r>
              <a:rPr lang="ru-RU" sz="1800" dirty="0" err="1">
                <a:solidFill>
                  <a:srgbClr val="1A5242"/>
                </a:solidFill>
              </a:rPr>
              <a:t>Тепловского</a:t>
            </a:r>
            <a:r>
              <a:rPr lang="ru-RU" sz="1800" dirty="0">
                <a:solidFill>
                  <a:srgbClr val="1A5242"/>
                </a:solidFill>
              </a:rPr>
              <a:t> муниципального образования </a:t>
            </a:r>
            <a:r>
              <a:rPr lang="ru-RU" sz="1800" dirty="0" err="1">
                <a:solidFill>
                  <a:srgbClr val="1A5242"/>
                </a:solidFill>
              </a:rPr>
              <a:t>Новобурасского</a:t>
            </a:r>
            <a:r>
              <a:rPr lang="ru-RU" sz="1800" dirty="0">
                <a:solidFill>
                  <a:srgbClr val="1A5242"/>
                </a:solidFill>
              </a:rPr>
              <a:t> муниципального района </a:t>
            </a:r>
            <a:endParaRPr lang="ru-RU" sz="1800" dirty="0">
              <a:solidFill>
                <a:srgbClr val="1F512B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228788948"/>
              </p:ext>
            </p:extLst>
          </p:nvPr>
        </p:nvGraphicFramePr>
        <p:xfrm>
          <a:off x="827584" y="1216628"/>
          <a:ext cx="7294711" cy="56413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авая фигурная скобка 4"/>
          <p:cNvSpPr/>
          <p:nvPr/>
        </p:nvSpPr>
        <p:spPr>
          <a:xfrm>
            <a:off x="7524328" y="1556792"/>
            <a:ext cx="432048" cy="4464496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812360" y="3421700"/>
            <a:ext cx="133164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8847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dirty="0" smtClean="0">
                <a:solidFill>
                  <a:srgbClr val="1F512B"/>
                </a:solidFill>
              </a:rPr>
              <a:t>Источники финансирования дефицита бюджета</a:t>
            </a:r>
            <a:br>
              <a:rPr lang="ru-RU" sz="2400" dirty="0" smtClean="0">
                <a:solidFill>
                  <a:srgbClr val="1F512B"/>
                </a:solidFill>
              </a:rPr>
            </a:br>
            <a:r>
              <a:rPr lang="ru-RU" sz="2400" dirty="0" err="1" smtClean="0">
                <a:solidFill>
                  <a:srgbClr val="1F512B"/>
                </a:solidFill>
              </a:rPr>
              <a:t>Тепловского</a:t>
            </a:r>
            <a:r>
              <a:rPr lang="ru-RU" sz="2400" dirty="0" smtClean="0">
                <a:solidFill>
                  <a:srgbClr val="1F512B"/>
                </a:solidFill>
              </a:rPr>
              <a:t> муниципального образования</a:t>
            </a:r>
            <a:endParaRPr lang="ru-RU" sz="2400" dirty="0">
              <a:solidFill>
                <a:srgbClr val="1F512B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592357916"/>
              </p:ext>
            </p:extLst>
          </p:nvPr>
        </p:nvGraphicFramePr>
        <p:xfrm>
          <a:off x="3347864" y="1628801"/>
          <a:ext cx="5328592" cy="36003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Скругленный прямоугольник 9"/>
          <p:cNvSpPr/>
          <p:nvPr/>
        </p:nvSpPr>
        <p:spPr>
          <a:xfrm>
            <a:off x="683568" y="2173522"/>
            <a:ext cx="4104456" cy="1562472"/>
          </a:xfrm>
          <a:prstGeom prst="roundRect">
            <a:avLst/>
          </a:prstGeom>
          <a:solidFill>
            <a:srgbClr val="B3D8EF"/>
          </a:solidFill>
          <a:ln>
            <a:prstDash val="solid"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Источники внутреннего финансирования дефицита бюджета –</a:t>
            </a:r>
          </a:p>
          <a:p>
            <a:pPr algn="ctr"/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 -606,7тыс.руб.</a:t>
            </a:r>
            <a:endParaRPr lang="ru-RU" sz="20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5529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7" descr="\\Worksnew\Документы отделов УФ\Аналитический отдел\Общие документы отдела\ГРАФИКИ СЛАЙДЫ\Презентация_2013\Для граждан\Картинки\БюджетВЕСЫ.jpg"/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0200"/>
                    </a14:imgEffect>
                    <a14:imgEffect>
                      <a14:saturation sat="16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620688"/>
            <a:ext cx="7704856" cy="5184576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xtLst/>
        </p:spPr>
      </p:pic>
      <p:sp>
        <p:nvSpPr>
          <p:cNvPr id="2" name="Прямоугольник 1"/>
          <p:cNvSpPr/>
          <p:nvPr/>
        </p:nvSpPr>
        <p:spPr>
          <a:xfrm>
            <a:off x="1331640" y="692696"/>
            <a:ext cx="662473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75556" y="1149896"/>
            <a:ext cx="8064896" cy="1919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Бюджет </a:t>
            </a:r>
            <a:r>
              <a:rPr lang="ru-RU" sz="2400" b="1" dirty="0" err="1" smtClean="0">
                <a:solidFill>
                  <a:schemeClr val="tx1"/>
                </a:solidFill>
              </a:rPr>
              <a:t>Тепловского</a:t>
            </a:r>
            <a:r>
              <a:rPr lang="ru-RU" sz="2400" b="1" dirty="0" smtClean="0">
                <a:solidFill>
                  <a:schemeClr val="tx1"/>
                </a:solidFill>
              </a:rPr>
              <a:t> муниципального образования </a:t>
            </a:r>
            <a:r>
              <a:rPr lang="ru-RU" sz="2400" b="1" dirty="0" err="1" smtClean="0">
                <a:solidFill>
                  <a:schemeClr val="tx1"/>
                </a:solidFill>
              </a:rPr>
              <a:t>Новобурасского</a:t>
            </a:r>
            <a:r>
              <a:rPr lang="ru-RU" sz="2400" b="1" dirty="0" smtClean="0">
                <a:solidFill>
                  <a:schemeClr val="tx1"/>
                </a:solidFill>
              </a:rPr>
              <a:t> муниципального района Саратовской области</a:t>
            </a:r>
          </a:p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утвержден Советом </a:t>
            </a:r>
            <a:r>
              <a:rPr lang="ru-RU" sz="1600" b="1" dirty="0" err="1" smtClean="0">
                <a:solidFill>
                  <a:schemeClr val="tx1"/>
                </a:solidFill>
              </a:rPr>
              <a:t>Тепловского</a:t>
            </a:r>
            <a:r>
              <a:rPr lang="ru-RU" sz="1600" b="1" dirty="0" smtClean="0">
                <a:solidFill>
                  <a:schemeClr val="tx1"/>
                </a:solidFill>
              </a:rPr>
              <a:t> муниципального образования</a:t>
            </a:r>
          </a:p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 от   23 декабря 2014  года № 81</a:t>
            </a:r>
          </a:p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«О бюджете </a:t>
            </a:r>
            <a:r>
              <a:rPr lang="ru-RU" sz="1600" b="1" dirty="0" err="1" smtClean="0">
                <a:solidFill>
                  <a:schemeClr val="tx1"/>
                </a:solidFill>
              </a:rPr>
              <a:t>Тепловского</a:t>
            </a:r>
            <a:r>
              <a:rPr lang="ru-RU" sz="1600" b="1" dirty="0" smtClean="0">
                <a:solidFill>
                  <a:schemeClr val="tx1"/>
                </a:solidFill>
              </a:rPr>
              <a:t> муниципального образования </a:t>
            </a:r>
          </a:p>
          <a:p>
            <a:pPr algn="ctr"/>
            <a:r>
              <a:rPr lang="ru-RU" sz="1600" b="1" dirty="0">
                <a:solidFill>
                  <a:schemeClr val="tx1"/>
                </a:solidFill>
              </a:rPr>
              <a:t>н</a:t>
            </a:r>
            <a:r>
              <a:rPr lang="ru-RU" sz="1600" b="1" dirty="0" smtClean="0">
                <a:solidFill>
                  <a:schemeClr val="tx1"/>
                </a:solidFill>
              </a:rPr>
              <a:t>а 2015 год 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79512" y="4653136"/>
            <a:ext cx="3744416" cy="1728192"/>
          </a:xfrm>
          <a:prstGeom prst="round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Публичные слушания по проекту бюджета </a:t>
            </a:r>
            <a:r>
              <a:rPr lang="ru-RU" sz="1400" b="1" dirty="0" err="1" smtClean="0">
                <a:solidFill>
                  <a:schemeClr val="tx1"/>
                </a:solidFill>
              </a:rPr>
              <a:t>Тепловского</a:t>
            </a:r>
            <a:r>
              <a:rPr lang="ru-RU" sz="1400" b="1" dirty="0" smtClean="0">
                <a:solidFill>
                  <a:schemeClr val="tx1"/>
                </a:solidFill>
              </a:rPr>
              <a:t> муниципального образования Новобурасского муниципального района  на 2015 год проведены 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28 ноября 2014 года.</a:t>
            </a:r>
          </a:p>
          <a:p>
            <a:pPr algn="ctr"/>
            <a:endParaRPr lang="ru-RU" sz="1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932040" y="4653136"/>
            <a:ext cx="4032448" cy="1728192"/>
          </a:xfrm>
          <a:prstGeom prst="roundRect">
            <a:avLst/>
          </a:prstGeom>
          <a:noFill/>
          <a:ln>
            <a:solidFill>
              <a:srgbClr val="98A3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Публичные слушания</a:t>
            </a:r>
          </a:p>
          <a:p>
            <a:pPr algn="ctr"/>
            <a:r>
              <a:rPr lang="ru-RU" sz="1400" b="1" dirty="0">
                <a:solidFill>
                  <a:schemeClr val="tx1"/>
                </a:solidFill>
              </a:rPr>
              <a:t> </a:t>
            </a:r>
            <a:r>
              <a:rPr lang="ru-RU" sz="1400" b="1" dirty="0" smtClean="0">
                <a:solidFill>
                  <a:schemeClr val="tx1"/>
                </a:solidFill>
              </a:rPr>
              <a:t>об исполнении бюджета </a:t>
            </a:r>
            <a:r>
              <a:rPr lang="ru-RU" sz="1400" b="1" dirty="0" err="1" smtClean="0">
                <a:solidFill>
                  <a:schemeClr val="tx1"/>
                </a:solidFill>
              </a:rPr>
              <a:t>Тепловского</a:t>
            </a:r>
            <a:r>
              <a:rPr lang="ru-RU" sz="1400" b="1" dirty="0" smtClean="0">
                <a:solidFill>
                  <a:schemeClr val="tx1"/>
                </a:solidFill>
              </a:rPr>
              <a:t> муниципального образования Новобурасского муниципального района  за 2015 год проведены 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29 апреля </a:t>
            </a:r>
            <a:r>
              <a:rPr lang="ru-RU" sz="1400" b="1" dirty="0" smtClean="0">
                <a:solidFill>
                  <a:schemeClr val="tx1"/>
                </a:solidFill>
              </a:rPr>
              <a:t>2016 </a:t>
            </a:r>
            <a:r>
              <a:rPr lang="ru-RU" sz="1400" b="1" dirty="0" smtClean="0">
                <a:solidFill>
                  <a:schemeClr val="tx1"/>
                </a:solidFill>
              </a:rPr>
              <a:t>года. </a:t>
            </a:r>
            <a:endParaRPr lang="ru-RU" sz="1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2724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896144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rgbClr val="006600"/>
                </a:solidFill>
              </a:rPr>
              <a:t>Основные направления бюджетной </a:t>
            </a:r>
            <a:br>
              <a:rPr lang="ru-RU" sz="2000" dirty="0" smtClean="0">
                <a:solidFill>
                  <a:srgbClr val="006600"/>
                </a:solidFill>
              </a:rPr>
            </a:br>
            <a:r>
              <a:rPr lang="ru-RU" sz="2000" dirty="0" smtClean="0">
                <a:solidFill>
                  <a:srgbClr val="006600"/>
                </a:solidFill>
              </a:rPr>
              <a:t>и налоговой политики  </a:t>
            </a:r>
            <a:r>
              <a:rPr lang="ru-RU" sz="2000" dirty="0" err="1" smtClean="0">
                <a:solidFill>
                  <a:srgbClr val="006600"/>
                </a:solidFill>
              </a:rPr>
              <a:t>Тепловского</a:t>
            </a:r>
            <a:r>
              <a:rPr lang="ru-RU" sz="2000" dirty="0" smtClean="0">
                <a:solidFill>
                  <a:srgbClr val="006600"/>
                </a:solidFill>
              </a:rPr>
              <a:t> муниципального образования на 2013-2015 годы</a:t>
            </a:r>
            <a:endParaRPr lang="ru-RU" sz="2000" dirty="0">
              <a:solidFill>
                <a:srgbClr val="0066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7500" lnSpcReduction="20000"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ru-RU" sz="2000" dirty="0" smtClean="0"/>
              <a:t>1. Обеспечение необходимого уровня доходов бюджета муниципального образования.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2000" dirty="0"/>
              <a:t>2</a:t>
            </a:r>
            <a:r>
              <a:rPr lang="ru-RU" sz="2000" dirty="0" smtClean="0"/>
              <a:t>. Оптимизация существующей системы налоговых льгот и освобождений, а также ликвидация имеющихся возможностей для уклонения от налогообложения.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2000" dirty="0"/>
              <a:t>3</a:t>
            </a:r>
            <a:r>
              <a:rPr lang="ru-RU" sz="2000" dirty="0" smtClean="0"/>
              <a:t>. Формирование бюджета в соответствии с программно-целевыми методами бюджетного планирования.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2000" dirty="0"/>
              <a:t>4</a:t>
            </a:r>
            <a:r>
              <a:rPr lang="ru-RU" sz="2000" dirty="0" smtClean="0"/>
              <a:t>. Обеспечение реализации первоочередных задач социальной сферы.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2000" dirty="0" smtClean="0"/>
              <a:t>5.Внедрение </a:t>
            </a:r>
            <a:r>
              <a:rPr lang="ru-RU" sz="2000" dirty="0"/>
              <a:t>системы анализа эффективности расходов по каждому направлению и системы ответственности за достижение поставленных </a:t>
            </a:r>
            <a:r>
              <a:rPr lang="ru-RU" sz="2000" dirty="0" smtClean="0"/>
              <a:t>целей.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2000" dirty="0"/>
              <a:t>6</a:t>
            </a:r>
            <a:r>
              <a:rPr lang="ru-RU" sz="2000" dirty="0" smtClean="0"/>
              <a:t>. Создание условий для оказания качественных муниципальных услуг.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2000" dirty="0" smtClean="0"/>
              <a:t>7. Обеспечение прозрачности и открытости бюджета и бюджетного процесса для общества.</a:t>
            </a:r>
          </a:p>
          <a:p>
            <a:pPr marL="0" indent="0" algn="just">
              <a:buNone/>
            </a:pPr>
            <a:endParaRPr lang="ru-RU" sz="2000" dirty="0" smtClean="0"/>
          </a:p>
          <a:p>
            <a:pPr marL="0" indent="0" algn="just">
              <a:buNone/>
            </a:pPr>
            <a:endParaRPr lang="ru-RU" sz="2000" dirty="0" smtClean="0"/>
          </a:p>
          <a:p>
            <a:pPr marL="0" indent="0" algn="just">
              <a:buNone/>
            </a:pPr>
            <a:endParaRPr lang="ru-RU" sz="2000" dirty="0"/>
          </a:p>
          <a:p>
            <a:pPr marL="0" indent="0" algn="just">
              <a:buNone/>
            </a:pPr>
            <a:endParaRPr lang="ru-RU" sz="2000" dirty="0" smtClean="0"/>
          </a:p>
          <a:p>
            <a:pPr marL="0" indent="0" algn="just">
              <a:buNone/>
            </a:pPr>
            <a:endParaRPr lang="ru-RU" sz="2000" dirty="0"/>
          </a:p>
          <a:p>
            <a:pPr marL="0" indent="0" algn="just">
              <a:buNone/>
            </a:pPr>
            <a:endParaRPr lang="ru-RU" sz="2000" dirty="0" smtClean="0"/>
          </a:p>
          <a:p>
            <a:pPr marL="0" indent="0" algn="just">
              <a:buNone/>
            </a:pPr>
            <a:endParaRPr lang="ru-RU" sz="2000" dirty="0" smtClean="0"/>
          </a:p>
          <a:p>
            <a:pPr marL="0" indent="0" algn="just">
              <a:buNone/>
            </a:pP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907972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dirty="0" smtClean="0">
                <a:solidFill>
                  <a:srgbClr val="006600"/>
                </a:solidFill>
              </a:rPr>
              <a:t>Основные характеристики бюджета </a:t>
            </a:r>
            <a:r>
              <a:rPr lang="ru-RU" sz="2400" dirty="0" err="1" smtClean="0">
                <a:solidFill>
                  <a:srgbClr val="006600"/>
                </a:solidFill>
              </a:rPr>
              <a:t>Тепловского</a:t>
            </a:r>
            <a:r>
              <a:rPr lang="ru-RU" sz="2400" dirty="0" smtClean="0">
                <a:solidFill>
                  <a:srgbClr val="006600"/>
                </a:solidFill>
              </a:rPr>
              <a:t> муниципального образования  за 2015 год</a:t>
            </a:r>
            <a:endParaRPr lang="ru-RU" sz="2400" dirty="0">
              <a:solidFill>
                <a:srgbClr val="0066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470987446"/>
              </p:ext>
            </p:extLst>
          </p:nvPr>
        </p:nvGraphicFramePr>
        <p:xfrm>
          <a:off x="179515" y="1374088"/>
          <a:ext cx="8784975" cy="50072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533373"/>
                <a:gridCol w="1930659"/>
                <a:gridCol w="1712432"/>
                <a:gridCol w="1614567"/>
                <a:gridCol w="1387437"/>
                <a:gridCol w="1606507"/>
              </a:tblGrid>
              <a:tr h="1187128">
                <a:tc>
                  <a:txBody>
                    <a:bodyPr/>
                    <a:lstStyle/>
                    <a:p>
                      <a:pPr algn="ctr"/>
                      <a:endParaRPr lang="ru-RU" sz="1200" dirty="0" smtClean="0"/>
                    </a:p>
                    <a:p>
                      <a:pPr algn="ctr"/>
                      <a:endParaRPr lang="ru-RU" sz="1200" dirty="0" smtClean="0"/>
                    </a:p>
                    <a:p>
                      <a:pPr algn="ctr"/>
                      <a:r>
                        <a:rPr lang="ru-RU" sz="1200" dirty="0" smtClean="0"/>
                        <a:t>№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 smtClean="0"/>
                    </a:p>
                    <a:p>
                      <a:pPr algn="ctr"/>
                      <a:endParaRPr lang="ru-RU" sz="1200" dirty="0" smtClean="0"/>
                    </a:p>
                    <a:p>
                      <a:pPr algn="ctr"/>
                      <a:r>
                        <a:rPr lang="ru-RU" sz="1200" dirty="0" smtClean="0"/>
                        <a:t>Показатель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 smtClean="0"/>
                    </a:p>
                    <a:p>
                      <a:pPr algn="ctr"/>
                      <a:r>
                        <a:rPr lang="ru-RU" sz="1200" dirty="0" smtClean="0"/>
                        <a:t>Первоначально</a:t>
                      </a:r>
                      <a:r>
                        <a:rPr lang="ru-RU" sz="1200" baseline="0" dirty="0" smtClean="0"/>
                        <a:t> </a:t>
                      </a:r>
                    </a:p>
                    <a:p>
                      <a:pPr algn="ctr"/>
                      <a:r>
                        <a:rPr lang="ru-RU" sz="1200" baseline="0" dirty="0" smtClean="0"/>
                        <a:t>утвержденный</a:t>
                      </a:r>
                    </a:p>
                    <a:p>
                      <a:pPr algn="ctr"/>
                      <a:r>
                        <a:rPr lang="ru-RU" sz="1200" baseline="0" dirty="0" smtClean="0"/>
                        <a:t>план, тыс.руб.</a:t>
                      </a:r>
                    </a:p>
                    <a:p>
                      <a:pPr algn="ctr"/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 smtClean="0"/>
                    </a:p>
                    <a:p>
                      <a:pPr algn="ctr"/>
                      <a:r>
                        <a:rPr lang="ru-RU" sz="1200" dirty="0" smtClean="0"/>
                        <a:t>Уточненный</a:t>
                      </a:r>
                    </a:p>
                    <a:p>
                      <a:pPr algn="ctr"/>
                      <a:r>
                        <a:rPr lang="ru-RU" sz="1200" dirty="0" smtClean="0"/>
                        <a:t>план,</a:t>
                      </a:r>
                    </a:p>
                    <a:p>
                      <a:pPr algn="ctr"/>
                      <a:r>
                        <a:rPr lang="ru-RU" sz="1200" dirty="0" smtClean="0"/>
                        <a:t>тыс.руб.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 smtClean="0"/>
                    </a:p>
                    <a:p>
                      <a:pPr algn="ctr"/>
                      <a:r>
                        <a:rPr lang="ru-RU" sz="1200" dirty="0" smtClean="0"/>
                        <a:t>Исполнение, тыс.руб.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 smtClean="0"/>
                    </a:p>
                    <a:p>
                      <a:pPr algn="ctr"/>
                      <a:r>
                        <a:rPr lang="ru-RU" sz="1200" dirty="0" smtClean="0"/>
                        <a:t>% исполнения</a:t>
                      </a:r>
                      <a:r>
                        <a:rPr lang="ru-RU" sz="1200" baseline="0" dirty="0" smtClean="0"/>
                        <a:t> к</a:t>
                      </a:r>
                    </a:p>
                    <a:p>
                      <a:pPr algn="ctr"/>
                      <a:r>
                        <a:rPr lang="ru-RU" sz="1200" baseline="0" dirty="0" smtClean="0"/>
                        <a:t>уточненному</a:t>
                      </a:r>
                    </a:p>
                    <a:p>
                      <a:pPr algn="ctr"/>
                      <a:r>
                        <a:rPr lang="ru-RU" sz="1200" baseline="0" dirty="0" smtClean="0"/>
                        <a:t>плану</a:t>
                      </a:r>
                      <a:endParaRPr lang="ru-RU" sz="1200" dirty="0"/>
                    </a:p>
                  </a:txBody>
                  <a:tcPr/>
                </a:tc>
              </a:tr>
              <a:tr h="807324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1</a:t>
                      </a:r>
                      <a:endParaRPr lang="ru-RU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ДОХОДЫ</a:t>
                      </a:r>
                      <a:endParaRPr lang="ru-RU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3707,9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7247,6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7451,5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102,8</a:t>
                      </a:r>
                      <a:endParaRPr lang="ru-RU" dirty="0"/>
                    </a:p>
                  </a:txBody>
                  <a:tcPr anchor="ctr"/>
                </a:tc>
              </a:tr>
              <a:tr h="971287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1.1.</a:t>
                      </a:r>
                      <a:endParaRPr lang="ru-RU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Налоговые и неналоговые</a:t>
                      </a:r>
                    </a:p>
                    <a:p>
                      <a:r>
                        <a:rPr lang="ru-RU" sz="1600" dirty="0" smtClean="0"/>
                        <a:t>поступления</a:t>
                      </a:r>
                      <a:endParaRPr lang="ru-RU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3400,5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5566,5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5770,4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103,7</a:t>
                      </a:r>
                      <a:endParaRPr lang="ru-RU" dirty="0"/>
                    </a:p>
                  </a:txBody>
                  <a:tcPr anchor="ctr"/>
                </a:tc>
              </a:tr>
              <a:tr h="683498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1.2</a:t>
                      </a:r>
                      <a:endParaRPr lang="ru-RU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Безвозмездные поступления</a:t>
                      </a:r>
                      <a:endParaRPr lang="ru-RU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307,4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1681,1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1681,1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100,0</a:t>
                      </a:r>
                      <a:endParaRPr lang="ru-RU" dirty="0"/>
                    </a:p>
                  </a:txBody>
                  <a:tcPr anchor="ctr"/>
                </a:tc>
              </a:tr>
              <a:tr h="674505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2</a:t>
                      </a:r>
                      <a:endParaRPr lang="ru-RU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РАСХОДЫ</a:t>
                      </a:r>
                      <a:endParaRPr lang="ru-RU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Georgia" pitchFamily="18" charset="0"/>
                          <a:cs typeface="Times New Roman" pitchFamily="18" charset="0"/>
                        </a:rPr>
                        <a:t>3707,9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Georgia" pitchFamily="18" charset="0"/>
                          <a:cs typeface="Times New Roman" pitchFamily="18" charset="0"/>
                        </a:rPr>
                        <a:t>7698,9</a:t>
                      </a:r>
                      <a:endParaRPr lang="ru-RU" sz="1800" dirty="0">
                        <a:latin typeface="Georgia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Georgia" pitchFamily="18" charset="0"/>
                          <a:cs typeface="Times New Roman" pitchFamily="18" charset="0"/>
                        </a:rPr>
                        <a:t>6844,8</a:t>
                      </a:r>
                      <a:endParaRPr lang="ru-RU" sz="1800" dirty="0">
                        <a:latin typeface="Georgia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Georgia" pitchFamily="18" charset="0"/>
                          <a:cs typeface="Times New Roman" pitchFamily="18" charset="0"/>
                        </a:rPr>
                        <a:t>79,4</a:t>
                      </a:r>
                      <a:endParaRPr lang="ru-RU" sz="1800" dirty="0">
                        <a:latin typeface="Georgia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683498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3</a:t>
                      </a:r>
                      <a:endParaRPr lang="ru-RU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ДЕФИЦИТ(-)/</a:t>
                      </a:r>
                    </a:p>
                    <a:p>
                      <a:r>
                        <a:rPr lang="ru-RU" sz="1600" dirty="0" smtClean="0"/>
                        <a:t>ПРОФИЦИТ(+)</a:t>
                      </a:r>
                      <a:endParaRPr lang="ru-RU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-451,3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606,7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7972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dirty="0" smtClean="0">
                <a:solidFill>
                  <a:srgbClr val="006600"/>
                </a:solidFill>
              </a:rPr>
              <a:t>Характеристика доходной части бюджета </a:t>
            </a:r>
            <a:r>
              <a:rPr lang="ru-RU" sz="2200" dirty="0" err="1" smtClean="0">
                <a:solidFill>
                  <a:schemeClr val="tx1"/>
                </a:solidFill>
              </a:rPr>
              <a:t>Тепловского</a:t>
            </a:r>
            <a:r>
              <a:rPr kumimoji="0" lang="ru-RU" sz="2200" kern="12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муниципального  </a:t>
            </a:r>
            <a:r>
              <a:rPr lang="ru-RU" sz="2200" dirty="0" smtClean="0">
                <a:solidFill>
                  <a:schemeClr val="tx1"/>
                </a:solidFill>
              </a:rPr>
              <a:t>образования </a:t>
            </a:r>
            <a:r>
              <a:rPr lang="ru-RU" sz="2400" dirty="0" smtClean="0">
                <a:solidFill>
                  <a:srgbClr val="006600"/>
                </a:solidFill>
              </a:rPr>
              <a:t>за 2013-2015 годы</a:t>
            </a:r>
            <a:endParaRPr lang="ru-RU" sz="2400" dirty="0">
              <a:solidFill>
                <a:srgbClr val="006600"/>
              </a:solidFill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780497487"/>
              </p:ext>
            </p:extLst>
          </p:nvPr>
        </p:nvGraphicFramePr>
        <p:xfrm>
          <a:off x="251521" y="1340769"/>
          <a:ext cx="4536503" cy="23042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08702648"/>
              </p:ext>
            </p:extLst>
          </p:nvPr>
        </p:nvGraphicFramePr>
        <p:xfrm>
          <a:off x="4788024" y="1412776"/>
          <a:ext cx="4176464" cy="23042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47931261"/>
              </p:ext>
            </p:extLst>
          </p:nvPr>
        </p:nvGraphicFramePr>
        <p:xfrm>
          <a:off x="395536" y="3789042"/>
          <a:ext cx="7560840" cy="2520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4044111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68152"/>
          </a:xfrm>
        </p:spPr>
        <p:txBody>
          <a:bodyPr>
            <a:normAutofit fontScale="90000"/>
          </a:bodyPr>
          <a:lstStyle/>
          <a:p>
            <a:r>
              <a:rPr lang="ru-RU" sz="2200" dirty="0" smtClean="0">
                <a:solidFill>
                  <a:schemeClr val="tx1"/>
                </a:solidFill>
              </a:rPr>
              <a:t>Динамика поступления налоговых и неналоговых</a:t>
            </a:r>
            <a:br>
              <a:rPr lang="ru-RU" sz="2200" dirty="0" smtClean="0">
                <a:solidFill>
                  <a:schemeClr val="tx1"/>
                </a:solidFill>
              </a:rPr>
            </a:br>
            <a:r>
              <a:rPr lang="ru-RU" sz="2200" dirty="0" smtClean="0">
                <a:solidFill>
                  <a:schemeClr val="tx1"/>
                </a:solidFill>
              </a:rPr>
              <a:t>доходов в бюджет </a:t>
            </a:r>
            <a:r>
              <a:rPr lang="ru-RU" sz="2200" dirty="0" err="1" smtClean="0">
                <a:solidFill>
                  <a:schemeClr val="tx1"/>
                </a:solidFill>
              </a:rPr>
              <a:t>Тепловского</a:t>
            </a:r>
            <a:r>
              <a:rPr lang="ru-RU" sz="2200" dirty="0" smtClean="0">
                <a:solidFill>
                  <a:schemeClr val="tx1"/>
                </a:solidFill>
              </a:rPr>
              <a:t> </a:t>
            </a:r>
            <a:r>
              <a:rPr kumimoji="0" lang="ru-RU" sz="2200" kern="12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муниципального образования</a:t>
            </a:r>
            <a:r>
              <a:rPr lang="ru-RU" sz="2200" dirty="0" smtClean="0">
                <a:solidFill>
                  <a:schemeClr val="tx1"/>
                </a:solidFill>
              </a:rPr>
              <a:t/>
            </a:r>
            <a:br>
              <a:rPr lang="ru-RU" sz="2200" dirty="0" smtClean="0">
                <a:solidFill>
                  <a:schemeClr val="tx1"/>
                </a:solidFill>
              </a:rPr>
            </a:br>
            <a:r>
              <a:rPr lang="ru-RU" sz="2200" dirty="0" smtClean="0">
                <a:solidFill>
                  <a:schemeClr val="tx1"/>
                </a:solidFill>
              </a:rPr>
              <a:t>за 2013-2015 годы, тыс.руб</a:t>
            </a:r>
            <a:r>
              <a:rPr lang="ru-RU" sz="2400" dirty="0" smtClean="0">
                <a:solidFill>
                  <a:srgbClr val="006600"/>
                </a:solidFill>
              </a:rPr>
              <a:t>.</a:t>
            </a:r>
            <a:endParaRPr lang="ru-RU" sz="2400" dirty="0">
              <a:solidFill>
                <a:srgbClr val="006600"/>
              </a:solidFill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067422887"/>
              </p:ext>
            </p:extLst>
          </p:nvPr>
        </p:nvGraphicFramePr>
        <p:xfrm>
          <a:off x="0" y="1571612"/>
          <a:ext cx="8568952" cy="41434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Скругленный прямоугольник 2"/>
          <p:cNvSpPr/>
          <p:nvPr/>
        </p:nvSpPr>
        <p:spPr>
          <a:xfrm>
            <a:off x="179512" y="5013176"/>
            <a:ext cx="8784976" cy="151216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473250957"/>
              </p:ext>
            </p:extLst>
          </p:nvPr>
        </p:nvGraphicFramePr>
        <p:xfrm flipV="1">
          <a:off x="431032" y="4786322"/>
          <a:ext cx="8427248" cy="714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811579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Grp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943248821"/>
              </p:ext>
            </p:extLst>
          </p:nvPr>
        </p:nvGraphicFramePr>
        <p:xfrm>
          <a:off x="179513" y="765395"/>
          <a:ext cx="8784978" cy="6145212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{21E4AEA4-8DFA-4A89-87EB-49C32662AFE0}</a:tableStyleId>
              </a:tblPr>
              <a:tblGrid>
                <a:gridCol w="2880320"/>
                <a:gridCol w="1226415"/>
                <a:gridCol w="1077841"/>
                <a:gridCol w="1160784"/>
                <a:gridCol w="975455"/>
                <a:gridCol w="1464163"/>
              </a:tblGrid>
              <a:tr h="297608">
                <a:tc rowSpan="2">
                  <a:txBody>
                    <a:bodyPr/>
                    <a:lstStyle/>
                    <a:p>
                      <a:endParaRPr lang="ru-RU" sz="1100" dirty="0" smtClean="0"/>
                    </a:p>
                    <a:p>
                      <a:endParaRPr lang="ru-RU" sz="1100" dirty="0" smtClean="0"/>
                    </a:p>
                    <a:p>
                      <a:r>
                        <a:rPr lang="ru-RU" sz="1100" dirty="0" smtClean="0"/>
                        <a:t>Наименование доходов</a:t>
                      </a:r>
                      <a:endParaRPr lang="ru-RU" sz="11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endParaRPr lang="ru-RU" sz="1200" dirty="0" smtClean="0"/>
                    </a:p>
                    <a:p>
                      <a:pPr algn="ctr"/>
                      <a:r>
                        <a:rPr lang="ru-RU" sz="1200" dirty="0" smtClean="0"/>
                        <a:t>2014</a:t>
                      </a:r>
                      <a:r>
                        <a:rPr lang="ru-RU" sz="1200" baseline="0" dirty="0" smtClean="0"/>
                        <a:t> год</a:t>
                      </a:r>
                    </a:p>
                    <a:p>
                      <a:pPr algn="ctr"/>
                      <a:r>
                        <a:rPr lang="ru-RU" sz="1200" baseline="0" dirty="0" smtClean="0"/>
                        <a:t>исполнено, тыс.руб.</a:t>
                      </a:r>
                      <a:endParaRPr lang="ru-RU" sz="1200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2015</a:t>
                      </a:r>
                      <a:r>
                        <a:rPr lang="ru-RU" sz="1200" baseline="0" dirty="0" smtClean="0"/>
                        <a:t> год</a:t>
                      </a:r>
                      <a:endParaRPr lang="ru-RU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Темп роста,%</a:t>
                      </a:r>
                      <a:endParaRPr lang="ru-RU" sz="1200" dirty="0"/>
                    </a:p>
                  </a:txBody>
                  <a:tcPr anchor="ctr"/>
                </a:tc>
              </a:tr>
              <a:tr h="582674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b="1" dirty="0" smtClean="0">
                          <a:solidFill>
                            <a:schemeClr val="bg1"/>
                          </a:solidFill>
                        </a:rPr>
                        <a:t>  План,  тыс.руб.</a:t>
                      </a:r>
                      <a:endParaRPr lang="ru-RU" sz="11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b="1" dirty="0" smtClean="0">
                          <a:solidFill>
                            <a:schemeClr val="bg1"/>
                          </a:solidFill>
                        </a:rPr>
                        <a:t>Исполнено,</a:t>
                      </a:r>
                    </a:p>
                    <a:p>
                      <a:r>
                        <a:rPr lang="ru-RU" sz="1100" b="1" dirty="0" smtClean="0">
                          <a:solidFill>
                            <a:schemeClr val="bg1"/>
                          </a:solidFill>
                        </a:rPr>
                        <a:t>    тыс.руб.</a:t>
                      </a:r>
                      <a:endParaRPr lang="ru-RU" sz="11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bg1"/>
                          </a:solidFill>
                        </a:rPr>
                        <a:t>% испол-</a:t>
                      </a:r>
                    </a:p>
                    <a:p>
                      <a:pPr algn="ctr"/>
                      <a:r>
                        <a:rPr lang="ru-RU" sz="1100" b="1" dirty="0" smtClean="0">
                          <a:solidFill>
                            <a:schemeClr val="bg1"/>
                          </a:solidFill>
                        </a:rPr>
                        <a:t>нения </a:t>
                      </a:r>
                    </a:p>
                    <a:p>
                      <a:pPr algn="ctr"/>
                      <a:r>
                        <a:rPr lang="ru-RU" sz="1100" b="1" dirty="0" smtClean="0">
                          <a:solidFill>
                            <a:schemeClr val="bg1"/>
                          </a:solidFill>
                        </a:rPr>
                        <a:t>плана</a:t>
                      </a:r>
                      <a:endParaRPr lang="ru-RU" sz="11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78329">
                <a:tc>
                  <a:txBody>
                    <a:bodyPr/>
                    <a:lstStyle/>
                    <a:p>
                      <a:r>
                        <a:rPr lang="ru-RU" sz="1400" b="1" i="1" dirty="0" smtClean="0"/>
                        <a:t>Налоговые и неналоговые</a:t>
                      </a:r>
                      <a:r>
                        <a:rPr lang="ru-RU" sz="1400" b="1" i="1" baseline="0" dirty="0" smtClean="0"/>
                        <a:t> доходы, в том числе:</a:t>
                      </a:r>
                      <a:endParaRPr lang="ru-RU" sz="1400" b="1" i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5343,1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5566,5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5770,4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103,7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401582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Налог на доходы физических лиц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1218,7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278,4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276,4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99,3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-77,3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401582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Акцизы на нефтепродукты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1042,9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1212,6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1417,4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116,9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35,9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253986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Единый сельхозналог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116,6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230,6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230,6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97,8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401582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Налог</a:t>
                      </a:r>
                      <a:r>
                        <a:rPr lang="ru-RU" sz="1400" baseline="0" dirty="0" smtClean="0"/>
                        <a:t> на имущество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2523,1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3834,7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3835,8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52,0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253986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Госпошлина, сборы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84,9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3,1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3,1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-96,3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582674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Доходы</a:t>
                      </a:r>
                      <a:r>
                        <a:rPr lang="ru-RU" sz="1400" baseline="0" dirty="0" smtClean="0"/>
                        <a:t> от использования имущества, находящегося в муниципальной собственности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273,9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401582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Доходы от продажи  материальных и нематериальных активов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77,7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360178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Штрафы, санкции, возмещение ущерба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5,3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7,1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7,1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34,0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268926">
                <a:tc>
                  <a:txBody>
                    <a:bodyPr/>
                    <a:lstStyle/>
                    <a:p>
                      <a:r>
                        <a:rPr lang="ru-RU" sz="1400" b="1" i="1" dirty="0" smtClean="0"/>
                        <a:t>Безвозмездные</a:t>
                      </a:r>
                      <a:r>
                        <a:rPr lang="ru-RU" sz="1400" b="1" i="1" baseline="0" dirty="0" smtClean="0"/>
                        <a:t> поступления</a:t>
                      </a:r>
                      <a:endParaRPr lang="ru-RU" sz="1400" b="1" i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391,0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1681,1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1681,1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329,9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268926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Доходы, всего</a:t>
                      </a:r>
                      <a:endParaRPr lang="ru-RU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5734,1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7247,6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7451,5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102,8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29,9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179512" y="188640"/>
            <a:ext cx="8784976" cy="504056"/>
          </a:xfrm>
          <a:prstGeom prst="rect">
            <a:avLst/>
          </a:prstGeom>
          <a:noFill/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6600"/>
                </a:solidFill>
              </a:rPr>
              <a:t>Как исполнен план по доходам в 2015 году</a:t>
            </a:r>
            <a:endParaRPr lang="ru-RU" sz="2400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730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4482"/>
            <a:ext cx="8512624" cy="1112168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tx1"/>
                </a:solidFill>
              </a:rPr>
              <a:t>Структура налоговых и неналоговых доходов </a:t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>бюджета </a:t>
            </a:r>
            <a:r>
              <a:rPr lang="ru-RU" sz="2400" dirty="0" err="1" smtClean="0">
                <a:solidFill>
                  <a:schemeClr val="tx1"/>
                </a:solidFill>
              </a:rPr>
              <a:t>Тепловского</a:t>
            </a:r>
            <a:r>
              <a:rPr lang="ru-RU" sz="2400" dirty="0" smtClean="0">
                <a:solidFill>
                  <a:schemeClr val="tx1"/>
                </a:solidFill>
              </a:rPr>
              <a:t> </a:t>
            </a:r>
            <a:r>
              <a:rPr kumimoji="0" lang="ru-RU" sz="2400" kern="12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муниципального образования</a:t>
            </a:r>
            <a:br>
              <a:rPr kumimoji="0" lang="ru-RU" sz="2400" kern="12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r>
              <a:rPr lang="ru-RU" sz="2400" dirty="0" smtClean="0">
                <a:solidFill>
                  <a:schemeClr val="tx1"/>
                </a:solidFill>
              </a:rPr>
              <a:t> в 2015 году</a:t>
            </a:r>
            <a:endParaRPr lang="ru-RU" sz="2400" dirty="0">
              <a:solidFill>
                <a:schemeClr val="tx1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861266920"/>
              </p:ext>
            </p:extLst>
          </p:nvPr>
        </p:nvGraphicFramePr>
        <p:xfrm>
          <a:off x="301627" y="1527175"/>
          <a:ext cx="4630415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4" name="Объект 13"/>
          <p:cNvGraphicFramePr>
            <a:graphicFrameLocks noGrp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296509053"/>
              </p:ext>
            </p:extLst>
          </p:nvPr>
        </p:nvGraphicFramePr>
        <p:xfrm>
          <a:off x="285720" y="1340768"/>
          <a:ext cx="8320438" cy="5517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2927167360"/>
              </p:ext>
            </p:extLst>
          </p:nvPr>
        </p:nvGraphicFramePr>
        <p:xfrm>
          <a:off x="428596" y="1428736"/>
          <a:ext cx="7992888" cy="4840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  <p:extLst>
      <p:ext uri="{BB962C8B-B14F-4D97-AF65-F5344CB8AC3E}">
        <p14:creationId xmlns:p14="http://schemas.microsoft.com/office/powerpoint/2010/main" val="1293112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Grp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2998059773"/>
              </p:ext>
            </p:extLst>
          </p:nvPr>
        </p:nvGraphicFramePr>
        <p:xfrm>
          <a:off x="179512" y="807000"/>
          <a:ext cx="8784979" cy="5934368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tableStyleId>{21E4AEA4-8DFA-4A89-87EB-49C32662AFE0}</a:tableStyleId>
              </a:tblPr>
              <a:tblGrid>
                <a:gridCol w="792088"/>
                <a:gridCol w="2592288"/>
                <a:gridCol w="1152128"/>
                <a:gridCol w="1008112"/>
                <a:gridCol w="1152128"/>
                <a:gridCol w="1152128"/>
                <a:gridCol w="936107"/>
              </a:tblGrid>
              <a:tr h="260655">
                <a:tc rowSpan="2">
                  <a:txBody>
                    <a:bodyPr/>
                    <a:lstStyle/>
                    <a:p>
                      <a:endParaRPr lang="ru-RU" sz="1200" dirty="0" smtClean="0"/>
                    </a:p>
                    <a:p>
                      <a:r>
                        <a:rPr lang="ru-RU" sz="1200" dirty="0" smtClean="0"/>
                        <a:t>Раздел</a:t>
                      </a:r>
                      <a:endParaRPr lang="ru-RU" sz="12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ru-RU" sz="1200" dirty="0" smtClean="0"/>
                    </a:p>
                    <a:p>
                      <a:pPr algn="ctr"/>
                      <a:r>
                        <a:rPr lang="ru-RU" sz="1200" dirty="0" smtClean="0"/>
                        <a:t>Наименование расходов</a:t>
                      </a:r>
                      <a:endParaRPr lang="ru-RU" sz="12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2014</a:t>
                      </a:r>
                      <a:r>
                        <a:rPr lang="ru-RU" sz="1200" baseline="0" dirty="0" smtClean="0"/>
                        <a:t> год</a:t>
                      </a:r>
                    </a:p>
                    <a:p>
                      <a:pPr algn="ctr"/>
                      <a:r>
                        <a:rPr lang="ru-RU" sz="1200" baseline="0" dirty="0" smtClean="0"/>
                        <a:t>исполнено, тыс.руб.</a:t>
                      </a:r>
                      <a:endParaRPr lang="ru-RU" sz="1200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2015</a:t>
                      </a:r>
                      <a:r>
                        <a:rPr lang="ru-RU" sz="1200" baseline="0" dirty="0" smtClean="0"/>
                        <a:t> год</a:t>
                      </a:r>
                      <a:endParaRPr lang="ru-RU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Темп роста,%</a:t>
                      </a:r>
                      <a:endParaRPr lang="ru-RU" sz="1200" dirty="0"/>
                    </a:p>
                  </a:txBody>
                  <a:tcPr anchor="ctr"/>
                </a:tc>
              </a:tr>
              <a:tr h="5373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b="1" dirty="0" smtClean="0">
                          <a:solidFill>
                            <a:schemeClr val="bg1"/>
                          </a:solidFill>
                        </a:rPr>
                        <a:t>  План,  тыс.руб.</a:t>
                      </a:r>
                      <a:endParaRPr lang="ru-RU" sz="11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b="1" dirty="0" smtClean="0">
                          <a:solidFill>
                            <a:schemeClr val="bg1"/>
                          </a:solidFill>
                        </a:rPr>
                        <a:t>Исполнено,</a:t>
                      </a:r>
                    </a:p>
                    <a:p>
                      <a:r>
                        <a:rPr lang="ru-RU" sz="1100" b="1" dirty="0" smtClean="0">
                          <a:solidFill>
                            <a:schemeClr val="bg1"/>
                          </a:solidFill>
                        </a:rPr>
                        <a:t>    тыс.руб.</a:t>
                      </a:r>
                      <a:endParaRPr lang="ru-RU" sz="11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bg1"/>
                          </a:solidFill>
                        </a:rPr>
                        <a:t>% исполне-</a:t>
                      </a:r>
                    </a:p>
                    <a:p>
                      <a:pPr algn="ctr"/>
                      <a:r>
                        <a:rPr lang="ru-RU" sz="1100" b="1" dirty="0" smtClean="0">
                          <a:solidFill>
                            <a:schemeClr val="bg1"/>
                          </a:solidFill>
                        </a:rPr>
                        <a:t>ния плана</a:t>
                      </a:r>
                      <a:endParaRPr lang="ru-RU" sz="11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60655">
                <a:tc>
                  <a:txBody>
                    <a:bodyPr/>
                    <a:lstStyle/>
                    <a:p>
                      <a:pPr algn="ctr"/>
                      <a:endParaRPr lang="ru-RU" sz="1200" b="1" i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200" b="1" i="1" dirty="0" smtClean="0"/>
                        <a:t>Всего</a:t>
                      </a:r>
                      <a:endParaRPr lang="ru-RU" sz="1200" b="1" i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5666,7</a:t>
                      </a:r>
                      <a:endParaRPr lang="ru-RU" sz="1200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7698,9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6844,8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88,9</a:t>
                      </a:r>
                      <a:endParaRPr lang="ru-RU" sz="1200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20,8</a:t>
                      </a:r>
                      <a:endParaRPr lang="ru-RU" sz="1200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46186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Общегосударственные вопросы</a:t>
                      </a:r>
                      <a:endParaRPr lang="ru-RU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3040,8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3556,9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2767,9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77,8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-8,9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1881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Национальная оборона</a:t>
                      </a:r>
                      <a:endParaRPr lang="ru-RU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144,9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144,9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-5,9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405463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Национальная</a:t>
                      </a:r>
                      <a:r>
                        <a:rPr lang="ru-RU" sz="1100" baseline="0" dirty="0" smtClean="0"/>
                        <a:t> безопасность и </a:t>
                      </a:r>
                    </a:p>
                    <a:p>
                      <a:r>
                        <a:rPr lang="ru-RU" sz="1100" baseline="0" dirty="0" smtClean="0"/>
                        <a:t>правоохранительная деятельность</a:t>
                      </a:r>
                      <a:endParaRPr lang="ru-RU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267659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Национальная экономика</a:t>
                      </a:r>
                      <a:endParaRPr lang="ru-RU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1182,2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1475,5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1410,3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95,6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19,3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345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Жилищно-коммунальное хозяйство</a:t>
                      </a:r>
                      <a:endParaRPr lang="ru-RU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701,4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1550,0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1550,0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345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Охрана окружающей среды</a:t>
                      </a:r>
                      <a:endParaRPr lang="ru-RU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345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Образование</a:t>
                      </a:r>
                      <a:endParaRPr lang="ru-RU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267659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Культура</a:t>
                      </a:r>
                      <a:r>
                        <a:rPr lang="ru-RU" sz="1100" baseline="0" dirty="0" smtClean="0"/>
                        <a:t> и кинематография</a:t>
                      </a:r>
                      <a:endParaRPr lang="ru-RU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450,0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801,8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801,8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78,2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345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Здравоохранение</a:t>
                      </a:r>
                      <a:endParaRPr lang="ru-RU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260655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Социальная политика</a:t>
                      </a:r>
                      <a:endParaRPr lang="ru-RU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135,2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169,8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169,8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25,6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260655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Физическая культура и спорт</a:t>
                      </a:r>
                      <a:endParaRPr lang="ru-RU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291051">
                <a:tc>
                  <a:txBody>
                    <a:bodyPr/>
                    <a:lstStyle/>
                    <a:p>
                      <a:pPr algn="ctr"/>
                      <a:r>
                        <a:rPr lang="ru-RU" sz="11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1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2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Средства</a:t>
                      </a:r>
                      <a:r>
                        <a:rPr lang="ru-RU" sz="1200" b="0" i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массовой информации</a:t>
                      </a:r>
                      <a:endParaRPr lang="ru-RU" sz="12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434425">
                <a:tc>
                  <a:txBody>
                    <a:bodyPr/>
                    <a:lstStyle/>
                    <a:p>
                      <a:pPr algn="ctr"/>
                      <a:r>
                        <a:rPr lang="ru-RU" sz="11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1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2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Обслуживание</a:t>
                      </a:r>
                      <a:r>
                        <a:rPr lang="ru-RU" sz="1200" b="0" i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муниципального долга</a:t>
                      </a:r>
                      <a:endParaRPr lang="ru-RU" sz="12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55481">
                <a:tc>
                  <a:txBody>
                    <a:bodyPr/>
                    <a:lstStyle/>
                    <a:p>
                      <a:pPr algn="ctr"/>
                      <a:r>
                        <a:rPr lang="ru-RU" sz="11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1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2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Межбюджетные</a:t>
                      </a:r>
                      <a:r>
                        <a:rPr lang="ru-RU" sz="1200" b="0" i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трансферты общего характера бюджетам поселений</a:t>
                      </a:r>
                      <a:endParaRPr lang="ru-RU" sz="12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179512" y="188640"/>
            <a:ext cx="8784976" cy="648072"/>
          </a:xfrm>
          <a:prstGeom prst="rect">
            <a:avLst/>
          </a:prstGeom>
          <a:noFill/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006600"/>
                </a:solidFill>
              </a:rPr>
              <a:t>Расходы бюджета </a:t>
            </a:r>
            <a:r>
              <a:rPr lang="ru-RU" sz="2000" dirty="0" err="1" smtClean="0">
                <a:solidFill>
                  <a:srgbClr val="006600"/>
                </a:solidFill>
              </a:rPr>
              <a:t>Тепловского</a:t>
            </a:r>
            <a:r>
              <a:rPr lang="ru-RU" sz="2000" dirty="0" smtClean="0">
                <a:solidFill>
                  <a:srgbClr val="006600"/>
                </a:solidFill>
              </a:rPr>
              <a:t> муниципального образования</a:t>
            </a:r>
          </a:p>
          <a:p>
            <a:pPr algn="ctr"/>
            <a:r>
              <a:rPr lang="ru-RU" sz="2000" dirty="0" smtClean="0">
                <a:solidFill>
                  <a:srgbClr val="006600"/>
                </a:solidFill>
              </a:rPr>
              <a:t>Новобурасского муниципального района по разделам в 2014-2015 годах</a:t>
            </a:r>
            <a:endParaRPr lang="ru-RU" sz="2000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3055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14094</TotalTime>
  <Words>903</Words>
  <Application>Microsoft Office PowerPoint</Application>
  <PresentationFormat>Экран (4:3)</PresentationFormat>
  <Paragraphs>365</Paragraphs>
  <Slides>15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Официальная</vt:lpstr>
      <vt:lpstr>                                  Отчет                                                            об исполнении бюджета Тепловского     муниципального   образования Новобурасского муниципального района                          Саратовской области                                                       за 2015 год</vt:lpstr>
      <vt:lpstr>Презентация PowerPoint</vt:lpstr>
      <vt:lpstr>Основные направления бюджетной  и налоговой политики  Тепловского муниципального образования на 2013-2015 годы</vt:lpstr>
      <vt:lpstr>Основные характеристики бюджета Тепловского муниципального образования  за 2015 год</vt:lpstr>
      <vt:lpstr>Характеристика доходной части бюджета Тепловского муниципального  образования за 2013-2015 годы</vt:lpstr>
      <vt:lpstr>Динамика поступления налоговых и неналоговых доходов в бюджет Тепловского муниципального образования за 2013-2015 годы, тыс.руб.</vt:lpstr>
      <vt:lpstr>Презентация PowerPoint</vt:lpstr>
      <vt:lpstr>Структура налоговых и неналоговых доходов  бюджета Тепловского муниципального образования  в 2015 году</vt:lpstr>
      <vt:lpstr>Презентация PowerPoint</vt:lpstr>
      <vt:lpstr>Структура расходов бюджета Тепловского муниципального образования Новобурасского муниципального района в 2015 году</vt:lpstr>
      <vt:lpstr>Расходы бюджета Тепловского муниципального образования Новобурасского муниципального района за счет средств федерального бюджета</vt:lpstr>
      <vt:lpstr>Расходы по муниципальным программам Тепловского муниципального образования Новобурасского муниципального района </vt:lpstr>
      <vt:lpstr>Расходы по муниципальным целевым программам Тепловского муниципального образования Новобурасского муниципального района </vt:lpstr>
      <vt:lpstr>Расходы по муниципальным целевым программам Тепловского муниципального образования Новобурасского муниципального района </vt:lpstr>
      <vt:lpstr>Источники финансирования дефицита бюджета Тепловского муниципального образования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1</cp:lastModifiedBy>
  <cp:revision>338</cp:revision>
  <cp:lastPrinted>2014-05-30T10:01:00Z</cp:lastPrinted>
  <dcterms:created xsi:type="dcterms:W3CDTF">2014-01-10T08:52:59Z</dcterms:created>
  <dcterms:modified xsi:type="dcterms:W3CDTF">2016-05-19T08:43:04Z</dcterms:modified>
</cp:coreProperties>
</file>