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5" r:id="rId3"/>
    <p:sldId id="257" r:id="rId4"/>
    <p:sldId id="259" r:id="rId5"/>
    <p:sldId id="260" r:id="rId6"/>
    <p:sldId id="261" r:id="rId7"/>
    <p:sldId id="263" r:id="rId8"/>
    <p:sldId id="262" r:id="rId9"/>
    <p:sldId id="270" r:id="rId10"/>
    <p:sldId id="271" r:id="rId11"/>
    <p:sldId id="279" r:id="rId12"/>
    <p:sldId id="282" r:id="rId13"/>
    <p:sldId id="284" r:id="rId14"/>
    <p:sldId id="283" r:id="rId15"/>
    <p:sldId id="281" r:id="rId1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26EA6F-45D9-4FCC-BA4D-BCB718E3F36C}">
          <p14:sldIdLst>
            <p14:sldId id="256"/>
            <p14:sldId id="265"/>
            <p14:sldId id="257"/>
            <p14:sldId id="259"/>
            <p14:sldId id="260"/>
            <p14:sldId id="261"/>
            <p14:sldId id="263"/>
            <p14:sldId id="262"/>
            <p14:sldId id="270"/>
            <p14:sldId id="271"/>
            <p14:sldId id="279"/>
            <p14:sldId id="282"/>
            <p14:sldId id="284"/>
            <p14:sldId id="283"/>
            <p14:sldId id="28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B3D8EF"/>
    <a:srgbClr val="1F512B"/>
    <a:srgbClr val="1A5242"/>
    <a:srgbClr val="8BD198"/>
    <a:srgbClr val="00CC99"/>
    <a:srgbClr val="8969D9"/>
    <a:srgbClr val="00FFFF"/>
    <a:srgbClr val="F8CF4A"/>
    <a:srgbClr val="EBE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5" autoAdjust="0"/>
    <p:restoredTop sz="85494" autoAdjust="0"/>
  </p:normalViewPr>
  <p:slideViewPr>
    <p:cSldViewPr>
      <p:cViewPr varScale="1">
        <p:scale>
          <a:sx n="90" d="100"/>
          <a:sy n="90" d="100"/>
        </p:scale>
        <p:origin x="-32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6.3172914452291375E-3"/>
          <c:y val="6.6138484612820791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4945474808354664E-2"/>
          <c:w val="1"/>
          <c:h val="0.933712226419286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F0"/>
            </a:solidFill>
          </c:spPr>
          <c:dPt>
            <c:idx val="0"/>
            <c:bubble3D val="0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</c:dPt>
          <c:dLbls>
            <c:dLbl>
              <c:idx val="0"/>
              <c:layout>
                <c:manualLayout>
                  <c:x val="-3.9193184706369746E-2"/>
                  <c:y val="0.2242116327352516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4285651511357781E-2"/>
                  <c:y val="0.2083605293856239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028760038293813"/>
                  <c:y val="-2.040615278857904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87</c:v>
                </c:pt>
                <c:pt idx="1">
                  <c:v>6.2</c:v>
                </c:pt>
                <c:pt idx="2">
                  <c:v>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0.73276151506041809"/>
          <c:y val="6.3577571242084227E-2"/>
        </c:manualLayout>
      </c:layout>
      <c:overlay val="0"/>
      <c:txPr>
        <a:bodyPr/>
        <a:lstStyle/>
        <a:p>
          <a:pPr algn="l">
            <a:defRPr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561017525830465"/>
          <c:w val="1"/>
          <c:h val="0.874389882605636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</c:v>
                </c:pt>
              </c:strCache>
            </c:strRef>
          </c:tx>
          <c:explosion val="9"/>
          <c:dPt>
            <c:idx val="0"/>
            <c:bubble3D val="0"/>
            <c:explosion val="0"/>
            <c:spPr>
              <a:solidFill>
                <a:srgbClr val="006600"/>
              </a:solidFill>
            </c:spPr>
          </c:dPt>
          <c:dPt>
            <c:idx val="1"/>
            <c:bubble3D val="0"/>
            <c:explosion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10070122927517855"/>
                  <c:y val="5.909933618486830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987509557761552"/>
                      <c:h val="0.1843610258582379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2722571055323287E-3"/>
                  <c:y val="0.2079716837018110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1542655391231039E-4"/>
                  <c:y val="-9.827901066548161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 formatCode="General">
                  <c:v>71.599999999999994</c:v>
                </c:pt>
                <c:pt idx="1">
                  <c:v>7.3</c:v>
                </c:pt>
                <c:pt idx="2">
                  <c:v>21.1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9.5296289830230502E-3"/>
          <c:y val="3.023473582300381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7559675909025985"/>
          <c:w val="0.74323950777955894"/>
          <c:h val="0.799207627723903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dPt>
            <c:idx val="0"/>
            <c:bubble3D val="0"/>
            <c:spPr>
              <a:solidFill>
                <a:srgbClr val="0099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3.3099496881298903E-3"/>
                  <c:y val="-0.3324126684336661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918188984292749E-2"/>
                      <c:h val="0.1232065484787404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367858597721946"/>
                  <c:y val="-8.062596219467678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2966099004872472E-3"/>
                  <c:y val="-5.670996873363277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59.8</c:v>
                </c:pt>
                <c:pt idx="1">
                  <c:v>9</c:v>
                </c:pt>
                <c:pt idx="2">
                  <c:v>31.2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727583178588688"/>
          <c:y val="0"/>
          <c:w val="0.35272416821411401"/>
          <c:h val="0.6875743964956276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05237233211249E-2"/>
          <c:y val="2.5586400565421802E-2"/>
          <c:w val="0.75055421012978041"/>
          <c:h val="0.6735475018142191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 w="28575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 w="28575">
                <a:solidFill>
                  <a:srgbClr val="0070C0"/>
                </a:solidFill>
              </a:ln>
            </c:spPr>
          </c:marker>
          <c:dLbls>
            <c:dLbl>
              <c:idx val="0"/>
              <c:layout>
                <c:manualLayout>
                  <c:x val="-6.1228295821448113E-2"/>
                  <c:y val="4.7222222222222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3761430477369053E-2"/>
                  <c:y val="5.2777777777777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3761430477369053E-2"/>
                  <c:y val="4.444444444444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5254803546184846E-2"/>
                  <c:y val="6.1111111111111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748176615000659E-2"/>
                  <c:y val="5.277777777777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2854207513947777E-2"/>
                  <c:y val="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3977</c:v>
                </c:pt>
                <c:pt idx="1">
                  <c:v>3736.1</c:v>
                </c:pt>
                <c:pt idx="2">
                  <c:v>4986.2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dLbls>
            <c:dLbl>
              <c:idx val="0"/>
              <c:layout>
                <c:manualLayout>
                  <c:x val="-5.9746279358315967E-2"/>
                  <c:y val="-5.5071008658612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0797227012124753E-2"/>
                  <c:y val="-6.4379076083744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9326452056214137E-2"/>
                  <c:y val="-7.0909378863341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9712319546194201E-2"/>
                  <c:y val="-6.8278170037844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6305895983546182E-2"/>
                  <c:y val="-7.368714350887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3228856924393988E-2"/>
                  <c:y val="-6.25760849267339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 formatCode="#,##0.0">
                  <c:v>405.7</c:v>
                </c:pt>
                <c:pt idx="1">
                  <c:v>561</c:v>
                </c:pt>
                <c:pt idx="2">
                  <c:v>356.9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 налоговых и неналоговых доходов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dLbls>
            <c:dLbl>
              <c:idx val="0"/>
              <c:layout>
                <c:manualLayout>
                  <c:x val="-4.890913147838849E-2"/>
                  <c:y val="-0.134864956446438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5570277438828048E-2"/>
                  <c:y val="-5.2106914990669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856759146275998E-2"/>
                  <c:y val="-8.5823154102279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 formatCode="General">
                  <c:v>4382.7</c:v>
                </c:pt>
                <c:pt idx="1">
                  <c:v>4297.1000000000004</c:v>
                </c:pt>
                <c:pt idx="2">
                  <c:v>5343.1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8954880"/>
        <c:axId val="38956032"/>
      </c:lineChart>
      <c:catAx>
        <c:axId val="38954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8956032"/>
        <c:crosses val="autoZero"/>
        <c:auto val="1"/>
        <c:lblAlgn val="ctr"/>
        <c:lblOffset val="100"/>
        <c:noMultiLvlLbl val="0"/>
      </c:catAx>
      <c:valAx>
        <c:axId val="38956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954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29059983064426"/>
          <c:y val="0.16810632151983115"/>
          <c:w val="0.26770940016935568"/>
          <c:h val="0.36213943131614218"/>
        </c:manualLayout>
      </c:layout>
      <c:overlay val="0"/>
      <c:spPr>
        <a:ln w="38100"/>
      </c:spPr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4611434358533195E-2"/>
          <c:y val="4.6089391151660671E-2"/>
          <c:w val="0.95304734276540448"/>
          <c:h val="0.6872999883481782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52239744"/>
        <c:axId val="52249728"/>
        <c:axId val="0"/>
      </c:bar3DChart>
      <c:catAx>
        <c:axId val="5223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52249728"/>
        <c:crosses val="autoZero"/>
        <c:auto val="1"/>
        <c:lblAlgn val="ctr"/>
        <c:lblOffset val="100"/>
        <c:noMultiLvlLbl val="0"/>
      </c:catAx>
      <c:valAx>
        <c:axId val="52249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2397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5.0000022132472587E-2"/>
          <c:y val="0.90725489375639368"/>
          <c:w val="0.89999995573505487"/>
          <c:h val="9.274510624360643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50170652073847E-4"/>
          <c:y val="0"/>
          <c:w val="0.9488214984659828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1.5784505575307455E-2"/>
          <c:y val="0.75779956325925757"/>
          <c:w val="0.97758916057063339"/>
          <c:h val="0.2422004367407425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10152580006833622"/>
                  <c:y val="-6.10039859109121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720372911518339E-2"/>
                  <c:y val="5.81315832533109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7813547446510136E-2"/>
                  <c:y val="-1.171164079745898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7605093144786851"/>
                  <c:y val="5.806299261637683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1546033669215012E-2"/>
                  <c:y val="-2.80035542768962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39351812062812E-2"/>
                      <c:h val="5.0807821658166614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6.0414932931980303E-2"/>
                  <c:y val="-3.11025178362593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60344343290997"/>
                  <c:y val="-3.31622943899687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налог на доходы физ. Лиц</c:v>
                </c:pt>
                <c:pt idx="1">
                  <c:v>Единый сельхоз налог</c:v>
                </c:pt>
                <c:pt idx="2">
                  <c:v>Налог на имущество</c:v>
                </c:pt>
                <c:pt idx="3">
                  <c:v>Госпошлина</c:v>
                </c:pt>
                <c:pt idx="4">
                  <c:v>Доходы от использования имущества</c:v>
                </c:pt>
                <c:pt idx="5">
                  <c:v>Доходы от продажи имущества</c:v>
                </c:pt>
                <c:pt idx="6">
                  <c:v>Штрафы</c:v>
                </c:pt>
                <c:pt idx="7">
                  <c:v>Акцизы на нефтепродукты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22.8</c:v>
                </c:pt>
                <c:pt idx="1">
                  <c:v>2.2000000000000002</c:v>
                </c:pt>
                <c:pt idx="2">
                  <c:v>47.2</c:v>
                </c:pt>
                <c:pt idx="3">
                  <c:v>1.6</c:v>
                </c:pt>
                <c:pt idx="4">
                  <c:v>5.0999999999999996</c:v>
                </c:pt>
                <c:pt idx="5">
                  <c:v>1.5</c:v>
                </c:pt>
                <c:pt idx="6">
                  <c:v>0.1</c:v>
                </c:pt>
                <c:pt idx="7">
                  <c:v>19.5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286213811554993E-5"/>
          <c:y val="0.35985554745124931"/>
          <c:w val="0.75027376357598063"/>
          <c:h val="0.636995245294806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explosion val="4"/>
            <c:spPr>
              <a:solidFill>
                <a:srgbClr val="FF66FF"/>
              </a:solidFill>
            </c:spPr>
          </c:dPt>
          <c:dPt>
            <c:idx val="2"/>
            <c:bubble3D val="0"/>
            <c:explosion val="25"/>
            <c:spPr>
              <a:solidFill>
                <a:srgbClr val="00FFFF"/>
              </a:solidFill>
            </c:spPr>
          </c:dPt>
          <c:dPt>
            <c:idx val="3"/>
            <c:bubble3D val="0"/>
            <c:explosion val="15"/>
            <c:spPr>
              <a:solidFill>
                <a:srgbClr val="FFFF00"/>
              </a:solidFill>
            </c:spPr>
          </c:dPt>
          <c:dPt>
            <c:idx val="4"/>
            <c:bubble3D val="0"/>
            <c:explosion val="2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bubble3D val="0"/>
            <c:explosion val="28"/>
            <c:spPr>
              <a:solidFill>
                <a:srgbClr val="00CC99"/>
              </a:solidFill>
            </c:spPr>
          </c:dPt>
          <c:dPt>
            <c:idx val="6"/>
            <c:bubble3D val="0"/>
            <c:spPr>
              <a:solidFill>
                <a:srgbClr val="CCCCFF"/>
              </a:solidFill>
            </c:spPr>
          </c:dPt>
          <c:dLbls>
            <c:dLbl>
              <c:idx val="0"/>
              <c:layout>
                <c:manualLayout>
                  <c:x val="1.7196846074122717E-2"/>
                  <c:y val="-1.20018870689086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163270244037376E-2"/>
                  <c:y val="1.5172428506333442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279208931648791E-2"/>
                  <c:y val="-6.123025904275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1147900346824805E-3"/>
                  <c:y val="-4.088213225905656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9607727263351027E-2"/>
                  <c:y val="-1.149992995947310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4160096916933204E-2"/>
                  <c:y val="-8.448940455891368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8.5535995129623048E-3"/>
                  <c:y val="-4.911551695544295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6773626150623818E-2"/>
                  <c:y val="-5.331935743049486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1872926424192212E-2"/>
                  <c:y val="-5.337973719506207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5137946625440923E-3"/>
                  <c:y val="-1.3858363563468793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0,01%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3.8528606495731428E-2"/>
                  <c:y val="-1.200128327126293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3040.8</c:v>
                </c:pt>
                <c:pt idx="1">
                  <c:v>154</c:v>
                </c:pt>
                <c:pt idx="2">
                  <c:v>1182.2</c:v>
                </c:pt>
                <c:pt idx="3">
                  <c:v>701.4</c:v>
                </c:pt>
                <c:pt idx="4">
                  <c:v>450</c:v>
                </c:pt>
                <c:pt idx="5">
                  <c:v>135.19999999999999</c:v>
                </c:pt>
                <c:pt idx="6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60431086340477036"/>
          <c:y val="4.2613018843316926E-2"/>
          <c:w val="0.3933104449968412"/>
          <c:h val="0.49147800002898251"/>
        </c:manualLayout>
      </c:layout>
      <c:overlay val="0"/>
      <c:spPr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4B5AFF-B985-42D7-8DE3-33167A427F65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0"/>
      <dgm:spPr/>
    </dgm:pt>
    <dgm:pt modelId="{688A83FF-6519-45F7-8F00-173C15710EB6}" type="pres">
      <dgm:prSet presAssocID="{484B5AFF-B985-42D7-8DE3-33167A427F65}" presName="Name0" presStyleCnt="0">
        <dgm:presLayoutVars>
          <dgm:dir/>
          <dgm:resizeHandles val="exact"/>
        </dgm:presLayoutVars>
      </dgm:prSet>
      <dgm:spPr/>
    </dgm:pt>
  </dgm:ptLst>
  <dgm:cxnLst>
    <dgm:cxn modelId="{3865F7E2-1510-4E45-B750-2DFEDD26ED94}" type="presOf" srcId="{484B5AFF-B985-42D7-8DE3-33167A427F65}" destId="{688A83FF-6519-45F7-8F00-173C15710EB6}" srcOrd="0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154,0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8FCF91AD-D37D-4ACB-841C-43B7948D9B23}" type="presOf" srcId="{2CF0AB45-5449-4A62-A94F-C1F055968064}" destId="{42C91321-4794-4735-8BA0-A37AC3B5657D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6459B153-BCEB-461A-84FD-6E49764AB636}" type="presOf" srcId="{3A1C6A6B-EC2B-4CB3-B66F-948DB4B01624}" destId="{BE84007C-D63E-4D4F-AF8F-79815213F02D}" srcOrd="0" destOrd="0" presId="urn:microsoft.com/office/officeart/2005/8/layout/chevron2"/>
    <dgm:cxn modelId="{8FA78B4E-4A18-41F8-A834-45FA93FF2A5C}" type="presOf" srcId="{99B522A0-ADF2-4DC9-9C44-33E0ACDDC223}" destId="{288C0911-ECFA-4FD3-BBF0-27607920445D}" srcOrd="0" destOrd="0" presId="urn:microsoft.com/office/officeart/2005/8/layout/chevron2"/>
    <dgm:cxn modelId="{6565F177-7D55-4D6B-BEB1-13768D75D06F}" type="presParOf" srcId="{BE84007C-D63E-4D4F-AF8F-79815213F02D}" destId="{AC17DEBC-89CC-433F-B615-A622B9D6E892}" srcOrd="0" destOrd="0" presId="urn:microsoft.com/office/officeart/2005/8/layout/chevron2"/>
    <dgm:cxn modelId="{AB03AAE7-20D5-4EA0-9743-14A935458AEA}" type="presParOf" srcId="{AC17DEBC-89CC-433F-B615-A622B9D6E892}" destId="{288C0911-ECFA-4FD3-BBF0-27607920445D}" srcOrd="0" destOrd="0" presId="urn:microsoft.com/office/officeart/2005/8/layout/chevron2"/>
    <dgm:cxn modelId="{B0E77BF5-F593-489D-B9E9-F4F1F66A5214}" type="presParOf" srcId="{AC17DEBC-89CC-433F-B615-A622B9D6E892}" destId="{42C91321-4794-4735-8BA0-A37AC3B5657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6,5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«Развитие местного самоуправления 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Тепловском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образовании Новобурасского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муницпального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района Саратовской области на 2014год»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«Развитие муниципальной службы 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Тепловском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образовании Новобурасского муниципального района Саратовской области в 2014году»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20,0</a:t>
          </a: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МЦП «Старшее поколение» </a:t>
          </a:r>
          <a:r>
            <a:rPr lang="ru-RU" dirty="0" err="1" smtClean="0"/>
            <a:t>Тепловского</a:t>
          </a:r>
          <a:r>
            <a:rPr lang="ru-RU" dirty="0" smtClean="0"/>
            <a:t> муниципального образования Новобурасского муниципального района Саратовской области  на 2014год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8,5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3" custLinFactNeighborX="1896" custLinFactNeighborY="15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BEC1BF-D2EE-4328-83F4-99F8D1B08532}" type="presOf" srcId="{9B42BC38-B256-48A8-B847-94DC851C6D6E}" destId="{FCFDC4A2-A1D3-4355-9EA7-7110CA73F74F}" srcOrd="0" destOrd="0" presId="urn:microsoft.com/office/officeart/2005/8/layout/chevron2"/>
    <dgm:cxn modelId="{C474BE39-7BD8-40F7-82C4-E8FAF37BA84E}" srcId="{3A1C6A6B-EC2B-4CB3-B66F-948DB4B01624}" destId="{98163308-9119-464A-97D1-105BDBCDBFD6}" srcOrd="2" destOrd="0" parTransId="{4F641965-60C0-4D58-AB97-308EBB572C3C}" sibTransId="{9EF3DCFA-8015-4695-ADA1-69E58AD77A22}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CCF946F6-E42B-459B-A3D0-DFDF80FFB25F}" type="presOf" srcId="{98163308-9119-464A-97D1-105BDBCDBFD6}" destId="{DBF393AE-1A39-4869-A1F7-FC90C3704F37}" srcOrd="0" destOrd="0" presId="urn:microsoft.com/office/officeart/2005/8/layout/chevron2"/>
    <dgm:cxn modelId="{D14EC688-BA11-4AC2-99E4-C7C63AF8A304}" type="presOf" srcId="{2CF0AB45-5449-4A62-A94F-C1F055968064}" destId="{42C91321-4794-4735-8BA0-A37AC3B5657D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3FCBFCFF-80DC-4765-A247-910E951CBCF9}" type="presOf" srcId="{99B522A0-ADF2-4DC9-9C44-33E0ACDDC223}" destId="{288C0911-ECFA-4FD3-BBF0-27607920445D}" srcOrd="0" destOrd="0" presId="urn:microsoft.com/office/officeart/2005/8/layout/chevron2"/>
    <dgm:cxn modelId="{D57D8926-F468-4DA4-85ED-1FF012AE3D7B}" type="presOf" srcId="{AEE6D85F-7AF4-49DE-96F8-2222CD7A3745}" destId="{46E8DF73-7B6D-4DA2-AFF9-3EA3EE904412}" srcOrd="0" destOrd="0" presId="urn:microsoft.com/office/officeart/2005/8/layout/chevron2"/>
    <dgm:cxn modelId="{CE8F1B43-77EE-4E44-A4E5-33F8437C25FE}" type="presOf" srcId="{3A1C6A6B-EC2B-4CB3-B66F-948DB4B01624}" destId="{BE84007C-D63E-4D4F-AF8F-79815213F02D}" srcOrd="0" destOrd="0" presId="urn:microsoft.com/office/officeart/2005/8/layout/chevron2"/>
    <dgm:cxn modelId="{02A07C34-07DA-48D7-B286-04F3250EBD87}" type="presOf" srcId="{02D68CBB-B9AF-4322-A887-E8FB0380AE82}" destId="{671EA223-3499-4E3E-A492-C251B58E7A5D}" srcOrd="0" destOrd="0" presId="urn:microsoft.com/office/officeart/2005/8/layout/chevron2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96F3D5A5-7E18-412D-B791-3217A2C1EE1F}" type="presParOf" srcId="{BE84007C-D63E-4D4F-AF8F-79815213F02D}" destId="{AC17DEBC-89CC-433F-B615-A622B9D6E892}" srcOrd="0" destOrd="0" presId="urn:microsoft.com/office/officeart/2005/8/layout/chevron2"/>
    <dgm:cxn modelId="{6FBED272-8475-4B57-A050-5CF63FEFA31A}" type="presParOf" srcId="{AC17DEBC-89CC-433F-B615-A622B9D6E892}" destId="{288C0911-ECFA-4FD3-BBF0-27607920445D}" srcOrd="0" destOrd="0" presId="urn:microsoft.com/office/officeart/2005/8/layout/chevron2"/>
    <dgm:cxn modelId="{FF6D2776-E05D-428F-BC28-B620004CB419}" type="presParOf" srcId="{AC17DEBC-89CC-433F-B615-A622B9D6E892}" destId="{42C91321-4794-4735-8BA0-A37AC3B5657D}" srcOrd="1" destOrd="0" presId="urn:microsoft.com/office/officeart/2005/8/layout/chevron2"/>
    <dgm:cxn modelId="{268EF4D1-FAF6-43A9-810D-6AB388D9730F}" type="presParOf" srcId="{BE84007C-D63E-4D4F-AF8F-79815213F02D}" destId="{3C7DE94A-7B75-44C8-8EB9-F8E4968B0689}" srcOrd="1" destOrd="0" presId="urn:microsoft.com/office/officeart/2005/8/layout/chevron2"/>
    <dgm:cxn modelId="{8A68085F-81A3-49C3-8DB6-BC5DCE10608F}" type="presParOf" srcId="{BE84007C-D63E-4D4F-AF8F-79815213F02D}" destId="{A2F7741E-4E9F-490B-AFB7-DEF1EE4D8728}" srcOrd="2" destOrd="0" presId="urn:microsoft.com/office/officeart/2005/8/layout/chevron2"/>
    <dgm:cxn modelId="{D0DD0878-9444-49AA-B8C9-BC727EC9C4E2}" type="presParOf" srcId="{A2F7741E-4E9F-490B-AFB7-DEF1EE4D8728}" destId="{FCFDC4A2-A1D3-4355-9EA7-7110CA73F74F}" srcOrd="0" destOrd="0" presId="urn:microsoft.com/office/officeart/2005/8/layout/chevron2"/>
    <dgm:cxn modelId="{F710F467-9A36-49B7-A43D-94687CDCE625}" type="presParOf" srcId="{A2F7741E-4E9F-490B-AFB7-DEF1EE4D8728}" destId="{46E8DF73-7B6D-4DA2-AFF9-3EA3EE904412}" srcOrd="1" destOrd="0" presId="urn:microsoft.com/office/officeart/2005/8/layout/chevron2"/>
    <dgm:cxn modelId="{EDE8207B-DD9B-458A-AFC3-BF7EBD9D80AF}" type="presParOf" srcId="{BE84007C-D63E-4D4F-AF8F-79815213F02D}" destId="{C8E060EA-CA2D-465B-A408-2DF472AA0411}" srcOrd="3" destOrd="0" presId="urn:microsoft.com/office/officeart/2005/8/layout/chevron2"/>
    <dgm:cxn modelId="{89022BFF-600D-4D36-8B58-35D597EF1F68}" type="presParOf" srcId="{BE84007C-D63E-4D4F-AF8F-79815213F02D}" destId="{866241CD-5829-472F-B2E9-2B243F341268}" srcOrd="4" destOrd="0" presId="urn:microsoft.com/office/officeart/2005/8/layout/chevron2"/>
    <dgm:cxn modelId="{750B69E1-3D58-47A1-A53E-D4B9EDBF6AB8}" type="presParOf" srcId="{866241CD-5829-472F-B2E9-2B243F341268}" destId="{DBF393AE-1A39-4869-A1F7-FC90C3704F37}" srcOrd="0" destOrd="0" presId="urn:microsoft.com/office/officeart/2005/8/layout/chevron2"/>
    <dgm:cxn modelId="{EFA82653-16DA-4B7F-A9B8-BF43CE48DD80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11,0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«Обеспечение мер первичной пожарной безопасности на территории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Тепловского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образования Новобурасского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муницпального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района Саратовской области на 2014год»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«Благоустройство и озеленение» 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Тепловском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образовании Новобурасского муниципального района Саратовской области в 2014году»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662,1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2" custLinFactNeighborX="1896" custLinFactNeighborY="15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042963-4C50-47A3-A180-ED19D2389612}" type="presOf" srcId="{99B522A0-ADF2-4DC9-9C44-33E0ACDDC223}" destId="{288C0911-ECFA-4FD3-BBF0-27607920445D}" srcOrd="0" destOrd="0" presId="urn:microsoft.com/office/officeart/2005/8/layout/chevron2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57E3028D-C4AC-4FF1-8E86-4DD011E61A0B}" type="presOf" srcId="{9B42BC38-B256-48A8-B847-94DC851C6D6E}" destId="{FCFDC4A2-A1D3-4355-9EA7-7110CA73F74F}" srcOrd="0" destOrd="0" presId="urn:microsoft.com/office/officeart/2005/8/layout/chevron2"/>
    <dgm:cxn modelId="{C4DFE45D-5079-4FA0-9862-7D9FA96CB512}" type="presOf" srcId="{3A1C6A6B-EC2B-4CB3-B66F-948DB4B01624}" destId="{BE84007C-D63E-4D4F-AF8F-79815213F02D}" srcOrd="0" destOrd="0" presId="urn:microsoft.com/office/officeart/2005/8/layout/chevron2"/>
    <dgm:cxn modelId="{B41C8FE9-DD7A-48D8-9639-6854A4E6916A}" type="presOf" srcId="{2CF0AB45-5449-4A62-A94F-C1F055968064}" destId="{42C91321-4794-4735-8BA0-A37AC3B5657D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0D7B3F33-ED99-47DE-8C33-E1BE55D7FB50}" type="presOf" srcId="{AEE6D85F-7AF4-49DE-96F8-2222CD7A3745}" destId="{46E8DF73-7B6D-4DA2-AFF9-3EA3EE904412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A7A18680-9E37-4DF4-BEA0-6A11E5FE0AE4}" type="presParOf" srcId="{BE84007C-D63E-4D4F-AF8F-79815213F02D}" destId="{AC17DEBC-89CC-433F-B615-A622B9D6E892}" srcOrd="0" destOrd="0" presId="urn:microsoft.com/office/officeart/2005/8/layout/chevron2"/>
    <dgm:cxn modelId="{5B12AFB9-F20E-4DE2-B3EC-47AEC387536D}" type="presParOf" srcId="{AC17DEBC-89CC-433F-B615-A622B9D6E892}" destId="{288C0911-ECFA-4FD3-BBF0-27607920445D}" srcOrd="0" destOrd="0" presId="urn:microsoft.com/office/officeart/2005/8/layout/chevron2"/>
    <dgm:cxn modelId="{5E7FF752-57BF-4EF7-B15D-A1DD6C28EB64}" type="presParOf" srcId="{AC17DEBC-89CC-433F-B615-A622B9D6E892}" destId="{42C91321-4794-4735-8BA0-A37AC3B5657D}" srcOrd="1" destOrd="0" presId="urn:microsoft.com/office/officeart/2005/8/layout/chevron2"/>
    <dgm:cxn modelId="{D5B9FED3-B956-4E4D-9C87-234DD1448BF1}" type="presParOf" srcId="{BE84007C-D63E-4D4F-AF8F-79815213F02D}" destId="{3C7DE94A-7B75-44C8-8EB9-F8E4968B0689}" srcOrd="1" destOrd="0" presId="urn:microsoft.com/office/officeart/2005/8/layout/chevron2"/>
    <dgm:cxn modelId="{97E56E34-4211-43CF-B0B9-C026A50BF00C}" type="presParOf" srcId="{BE84007C-D63E-4D4F-AF8F-79815213F02D}" destId="{A2F7741E-4E9F-490B-AFB7-DEF1EE4D8728}" srcOrd="2" destOrd="0" presId="urn:microsoft.com/office/officeart/2005/8/layout/chevron2"/>
    <dgm:cxn modelId="{823DCA43-E455-4C92-ABA2-7C854E0DFF4C}" type="presParOf" srcId="{A2F7741E-4E9F-490B-AFB7-DEF1EE4D8728}" destId="{FCFDC4A2-A1D3-4355-9EA7-7110CA73F74F}" srcOrd="0" destOrd="0" presId="urn:microsoft.com/office/officeart/2005/8/layout/chevron2"/>
    <dgm:cxn modelId="{6AAC91E1-2539-4372-A63C-6184367C6315}" type="presParOf" srcId="{A2F7741E-4E9F-490B-AFB7-DEF1EE4D8728}" destId="{46E8DF73-7B6D-4DA2-AFF9-3EA3EE90441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2,0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«Улучшение условий охраны труда 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Тепловском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образовании Новобурасского муниципального района Саратовской области на 2014год»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МЦП «Повышение безопасности дорожного движения 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Тепловском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образования на 2014год»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25,0</a:t>
          </a:r>
          <a:endParaRPr lang="ru-RU" sz="2000" dirty="0" smtClean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МЦП «Энергосбережение и повышение энергетической эффективности </a:t>
          </a:r>
          <a:r>
            <a:rPr lang="ru-RU" dirty="0" err="1" smtClean="0"/>
            <a:t>Тепловского</a:t>
          </a:r>
          <a:r>
            <a:rPr lang="ru-RU" dirty="0" smtClean="0"/>
            <a:t> муниципального образования Новобурасского муниципального района Саратовской области на 2014год»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88,4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4766A39-FD7D-4DC0-8AC9-2F22421A96E3}">
      <dgm:prSet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3,3  </a:t>
          </a:r>
          <a:r>
            <a:rPr lang="ru-RU" sz="2000" dirty="0" err="1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DAE6404-C1F4-419B-8731-4C13B3A6DC3D}" type="parTrans" cxnId="{80CB8D9B-9719-47F0-9804-1FBF9ACDFE3C}">
      <dgm:prSet/>
      <dgm:spPr/>
    </dgm:pt>
    <dgm:pt modelId="{C83FE288-EA2C-470C-9072-D02B3A6FED5D}" type="sibTrans" cxnId="{80CB8D9B-9719-47F0-9804-1FBF9ACDFE3C}">
      <dgm:prSet/>
      <dgm:spPr/>
    </dgm:pt>
    <dgm:pt modelId="{DCF62E28-AE36-43D4-B8CD-1E253BA73C1B}">
      <dgm:prSet/>
      <dgm:spPr/>
      <dgm:t>
        <a:bodyPr/>
        <a:lstStyle/>
        <a:p>
          <a:r>
            <a:rPr lang="ru-RU" dirty="0" smtClean="0"/>
            <a:t>МЦП «Экологическое оздоровление </a:t>
          </a:r>
          <a:r>
            <a:rPr lang="ru-RU" dirty="0" err="1" smtClean="0"/>
            <a:t>Тепловского</a:t>
          </a:r>
          <a:r>
            <a:rPr lang="ru-RU" dirty="0" smtClean="0"/>
            <a:t> муниципального образования Новобурасского муниципального района Саратовской области на 2014год»</a:t>
          </a:r>
          <a:endParaRPr lang="ru-RU" dirty="0"/>
        </a:p>
      </dgm:t>
    </dgm:pt>
    <dgm:pt modelId="{A2D907C2-BCFF-49D1-AAA0-3B6DDD965CF5}" type="parTrans" cxnId="{86020C86-23C4-4678-9767-8AB45B0D84D7}">
      <dgm:prSet/>
      <dgm:spPr/>
    </dgm:pt>
    <dgm:pt modelId="{7805341C-8E2D-4D9A-9EC4-8E57DF3E0ED9}" type="sibTrans" cxnId="{86020C86-23C4-4678-9767-8AB45B0D84D7}">
      <dgm:prSet/>
      <dgm:spPr/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A55D73-B4B9-4A30-B604-233F00C0AB23}" type="pres">
      <dgm:prSet presAssocID="{9EF3DCFA-8015-4695-ADA1-69E58AD77A22}" presName="sp" presStyleCnt="0"/>
      <dgm:spPr/>
    </dgm:pt>
    <dgm:pt modelId="{18A526D4-E940-4A9A-9671-E6229E1866CE}" type="pres">
      <dgm:prSet presAssocID="{B4766A39-FD7D-4DC0-8AC9-2F22421A96E3}" presName="composite" presStyleCnt="0"/>
      <dgm:spPr/>
    </dgm:pt>
    <dgm:pt modelId="{4CE895BD-A201-42CE-9808-516C3E602BB9}" type="pres">
      <dgm:prSet presAssocID="{B4766A39-FD7D-4DC0-8AC9-2F22421A96E3}" presName="parentText" presStyleLbl="alignNode1" presStyleIdx="3" presStyleCnt="4" custLinFactNeighborX="1971" custLinFactNeighborY="80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349C8-8D23-4F0D-952C-4F2F8D990AD1}" type="pres">
      <dgm:prSet presAssocID="{B4766A39-FD7D-4DC0-8AC9-2F22421A96E3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7FF73305-61A0-49E3-A2B7-25F250E8D5DB}" type="presOf" srcId="{DCF62E28-AE36-43D4-B8CD-1E253BA73C1B}" destId="{2BB349C8-8D23-4F0D-952C-4F2F8D990AD1}" srcOrd="0" destOrd="0" presId="urn:microsoft.com/office/officeart/2005/8/layout/chevron2"/>
    <dgm:cxn modelId="{80CB8D9B-9719-47F0-9804-1FBF9ACDFE3C}" srcId="{3A1C6A6B-EC2B-4CB3-B66F-948DB4B01624}" destId="{B4766A39-FD7D-4DC0-8AC9-2F22421A96E3}" srcOrd="3" destOrd="0" parTransId="{5DAE6404-C1F4-419B-8731-4C13B3A6DC3D}" sibTransId="{C83FE288-EA2C-470C-9072-D02B3A6FED5D}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C322C695-29D7-47B7-AC54-6A45DF4FFACF}" type="presOf" srcId="{98163308-9119-464A-97D1-105BDBCDBFD6}" destId="{DBF393AE-1A39-4869-A1F7-FC90C3704F37}" srcOrd="0" destOrd="0" presId="urn:microsoft.com/office/officeart/2005/8/layout/chevron2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8CF2E56D-2F8F-4ACF-B1D9-46A428E53DE7}" type="presOf" srcId="{99B522A0-ADF2-4DC9-9C44-33E0ACDDC223}" destId="{288C0911-ECFA-4FD3-BBF0-27607920445D}" srcOrd="0" destOrd="0" presId="urn:microsoft.com/office/officeart/2005/8/layout/chevron2"/>
    <dgm:cxn modelId="{7F0CD57A-025B-4859-843F-C28D4E7CB7D6}" type="presOf" srcId="{B4766A39-FD7D-4DC0-8AC9-2F22421A96E3}" destId="{4CE895BD-A201-42CE-9808-516C3E602BB9}" srcOrd="0" destOrd="0" presId="urn:microsoft.com/office/officeart/2005/8/layout/chevron2"/>
    <dgm:cxn modelId="{0F53011E-3FEA-415E-81B7-01804D38230B}" type="presOf" srcId="{2CF0AB45-5449-4A62-A94F-C1F055968064}" destId="{42C91321-4794-4735-8BA0-A37AC3B5657D}" srcOrd="0" destOrd="0" presId="urn:microsoft.com/office/officeart/2005/8/layout/chevron2"/>
    <dgm:cxn modelId="{E1CD74CF-5DEF-4E13-989C-EC56170F55E0}" type="presOf" srcId="{3A1C6A6B-EC2B-4CB3-B66F-948DB4B01624}" destId="{BE84007C-D63E-4D4F-AF8F-79815213F02D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F9CDB9EF-0848-4271-9C3D-08A751079E54}" type="presOf" srcId="{02D68CBB-B9AF-4322-A887-E8FB0380AE82}" destId="{671EA223-3499-4E3E-A492-C251B58E7A5D}" srcOrd="0" destOrd="0" presId="urn:microsoft.com/office/officeart/2005/8/layout/chevron2"/>
    <dgm:cxn modelId="{29B48099-C90B-4C18-BF2E-7B976521D4B8}" type="presOf" srcId="{AEE6D85F-7AF4-49DE-96F8-2222CD7A3745}" destId="{46E8DF73-7B6D-4DA2-AFF9-3EA3EE904412}" srcOrd="0" destOrd="0" presId="urn:microsoft.com/office/officeart/2005/8/layout/chevron2"/>
    <dgm:cxn modelId="{5B63F4D2-E5E9-4664-9AD7-80373BDC7FDB}" type="presOf" srcId="{9B42BC38-B256-48A8-B847-94DC851C6D6E}" destId="{FCFDC4A2-A1D3-4355-9EA7-7110CA73F74F}" srcOrd="0" destOrd="0" presId="urn:microsoft.com/office/officeart/2005/8/layout/chevron2"/>
    <dgm:cxn modelId="{86020C86-23C4-4678-9767-8AB45B0D84D7}" srcId="{B4766A39-FD7D-4DC0-8AC9-2F22421A96E3}" destId="{DCF62E28-AE36-43D4-B8CD-1E253BA73C1B}" srcOrd="0" destOrd="0" parTransId="{A2D907C2-BCFF-49D1-AAA0-3B6DDD965CF5}" sibTransId="{7805341C-8E2D-4D9A-9EC4-8E57DF3E0ED9}"/>
    <dgm:cxn modelId="{C474BE39-7BD8-40F7-82C4-E8FAF37BA84E}" srcId="{3A1C6A6B-EC2B-4CB3-B66F-948DB4B01624}" destId="{98163308-9119-464A-97D1-105BDBCDBFD6}" srcOrd="2" destOrd="0" parTransId="{4F641965-60C0-4D58-AB97-308EBB572C3C}" sibTransId="{9EF3DCFA-8015-4695-ADA1-69E58AD77A22}"/>
    <dgm:cxn modelId="{157F702D-AD5D-4592-9EC7-94B62ECC79A5}" type="presParOf" srcId="{BE84007C-D63E-4D4F-AF8F-79815213F02D}" destId="{AC17DEBC-89CC-433F-B615-A622B9D6E892}" srcOrd="0" destOrd="0" presId="urn:microsoft.com/office/officeart/2005/8/layout/chevron2"/>
    <dgm:cxn modelId="{C1E76EB4-1811-44E1-9B00-6AD1C7E7C413}" type="presParOf" srcId="{AC17DEBC-89CC-433F-B615-A622B9D6E892}" destId="{288C0911-ECFA-4FD3-BBF0-27607920445D}" srcOrd="0" destOrd="0" presId="urn:microsoft.com/office/officeart/2005/8/layout/chevron2"/>
    <dgm:cxn modelId="{2CDF3F2B-2A30-45DE-8019-9F639540CD5C}" type="presParOf" srcId="{AC17DEBC-89CC-433F-B615-A622B9D6E892}" destId="{42C91321-4794-4735-8BA0-A37AC3B5657D}" srcOrd="1" destOrd="0" presId="urn:microsoft.com/office/officeart/2005/8/layout/chevron2"/>
    <dgm:cxn modelId="{553B9D8D-6A67-4FAC-B619-FDBE78C2BBA4}" type="presParOf" srcId="{BE84007C-D63E-4D4F-AF8F-79815213F02D}" destId="{3C7DE94A-7B75-44C8-8EB9-F8E4968B0689}" srcOrd="1" destOrd="0" presId="urn:microsoft.com/office/officeart/2005/8/layout/chevron2"/>
    <dgm:cxn modelId="{9F8066D6-A546-40F8-AE5E-0C261E4657AA}" type="presParOf" srcId="{BE84007C-D63E-4D4F-AF8F-79815213F02D}" destId="{A2F7741E-4E9F-490B-AFB7-DEF1EE4D8728}" srcOrd="2" destOrd="0" presId="urn:microsoft.com/office/officeart/2005/8/layout/chevron2"/>
    <dgm:cxn modelId="{0009EB72-3F5E-411A-B346-ADAEB798F970}" type="presParOf" srcId="{A2F7741E-4E9F-490B-AFB7-DEF1EE4D8728}" destId="{FCFDC4A2-A1D3-4355-9EA7-7110CA73F74F}" srcOrd="0" destOrd="0" presId="urn:microsoft.com/office/officeart/2005/8/layout/chevron2"/>
    <dgm:cxn modelId="{B36DF465-C41B-4753-9AB8-CDF652723F78}" type="presParOf" srcId="{A2F7741E-4E9F-490B-AFB7-DEF1EE4D8728}" destId="{46E8DF73-7B6D-4DA2-AFF9-3EA3EE904412}" srcOrd="1" destOrd="0" presId="urn:microsoft.com/office/officeart/2005/8/layout/chevron2"/>
    <dgm:cxn modelId="{BD38C863-14C7-43EA-8DDA-6A15B7B038EF}" type="presParOf" srcId="{BE84007C-D63E-4D4F-AF8F-79815213F02D}" destId="{C8E060EA-CA2D-465B-A408-2DF472AA0411}" srcOrd="3" destOrd="0" presId="urn:microsoft.com/office/officeart/2005/8/layout/chevron2"/>
    <dgm:cxn modelId="{DA97BBB2-FC0F-4DEC-866E-FFF6DBBC3FD3}" type="presParOf" srcId="{BE84007C-D63E-4D4F-AF8F-79815213F02D}" destId="{866241CD-5829-472F-B2E9-2B243F341268}" srcOrd="4" destOrd="0" presId="urn:microsoft.com/office/officeart/2005/8/layout/chevron2"/>
    <dgm:cxn modelId="{909A3875-115E-4F34-8D33-DF5E777CA6A0}" type="presParOf" srcId="{866241CD-5829-472F-B2E9-2B243F341268}" destId="{DBF393AE-1A39-4869-A1F7-FC90C3704F37}" srcOrd="0" destOrd="0" presId="urn:microsoft.com/office/officeart/2005/8/layout/chevron2"/>
    <dgm:cxn modelId="{B2DFF8D5-B716-4627-A9DF-66C17B625F2C}" type="presParOf" srcId="{866241CD-5829-472F-B2E9-2B243F341268}" destId="{671EA223-3499-4E3E-A492-C251B58E7A5D}" srcOrd="1" destOrd="0" presId="urn:microsoft.com/office/officeart/2005/8/layout/chevron2"/>
    <dgm:cxn modelId="{6BEEDF6D-5191-4B9B-BA60-0003C382BF01}" type="presParOf" srcId="{BE84007C-D63E-4D4F-AF8F-79815213F02D}" destId="{15A55D73-B4B9-4A30-B604-233F00C0AB23}" srcOrd="5" destOrd="0" presId="urn:microsoft.com/office/officeart/2005/8/layout/chevron2"/>
    <dgm:cxn modelId="{CA7D8BDD-3B90-4FA5-B8E5-4B1754C443EA}" type="presParOf" srcId="{BE84007C-D63E-4D4F-AF8F-79815213F02D}" destId="{18A526D4-E940-4A9A-9671-E6229E1866CE}" srcOrd="6" destOrd="0" presId="urn:microsoft.com/office/officeart/2005/8/layout/chevron2"/>
    <dgm:cxn modelId="{65C62F40-E6B5-4427-BE4A-47E65D45EEC7}" type="presParOf" srcId="{18A526D4-E940-4A9A-9671-E6229E1866CE}" destId="{4CE895BD-A201-42CE-9808-516C3E602BB9}" srcOrd="0" destOrd="0" presId="urn:microsoft.com/office/officeart/2005/8/layout/chevron2"/>
    <dgm:cxn modelId="{FA69AC31-5E90-4F38-8EB3-FB71E427CDA5}" type="presParOf" srcId="{18A526D4-E940-4A9A-9671-E6229E1866CE}" destId="{2BB349C8-8D23-4F0D-952C-4F2F8D990AD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816D5C-A86F-46B2-AE62-D48E72A9E066}" type="doc">
      <dgm:prSet loTypeId="urn:microsoft.com/office/officeart/2005/8/layout/pyramid2" loCatId="pyramid" qsTypeId="urn:microsoft.com/office/officeart/2005/8/quickstyle/simple1" qsCatId="simple" csTypeId="urn:microsoft.com/office/officeart/2005/8/colors/accent3_4" csCatId="accent3" phldr="1"/>
      <dgm:spPr/>
    </dgm:pt>
    <dgm:pt modelId="{8EBE5D3C-2E38-4137-A7FC-19B2AEC6EE55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остатков на счетах по учету средств бюджетов               -67,4тыс.руб.</a:t>
          </a:r>
          <a:endParaRPr lang="ru-RU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672D21-5E78-4C67-832E-BF2E2520A454}" type="parTrans" cxnId="{BCBDE065-3E98-41F5-9E1C-D9B38D3D0A94}">
      <dgm:prSet/>
      <dgm:spPr/>
      <dgm:t>
        <a:bodyPr/>
        <a:lstStyle/>
        <a:p>
          <a:endParaRPr lang="ru-RU"/>
        </a:p>
      </dgm:t>
    </dgm:pt>
    <dgm:pt modelId="{4EAD4A66-B292-4186-B9B5-0B7AF213A3B5}" type="sibTrans" cxnId="{BCBDE065-3E98-41F5-9E1C-D9B38D3D0A94}">
      <dgm:prSet/>
      <dgm:spPr/>
      <dgm:t>
        <a:bodyPr/>
        <a:lstStyle/>
        <a:p>
          <a:endParaRPr lang="ru-RU"/>
        </a:p>
      </dgm:t>
    </dgm:pt>
    <dgm:pt modelId="{6443346A-C433-4003-BF98-7A1909420C8B}" type="pres">
      <dgm:prSet presAssocID="{22816D5C-A86F-46B2-AE62-D48E72A9E066}" presName="compositeShape" presStyleCnt="0">
        <dgm:presLayoutVars>
          <dgm:dir/>
          <dgm:resizeHandles/>
        </dgm:presLayoutVars>
      </dgm:prSet>
      <dgm:spPr/>
    </dgm:pt>
    <dgm:pt modelId="{EE3E42D6-A327-49D7-9CF0-4F39C7BCE590}" type="pres">
      <dgm:prSet presAssocID="{22816D5C-A86F-46B2-AE62-D48E72A9E066}" presName="pyramid" presStyleLbl="node1" presStyleIdx="0" presStyleCnt="1" custAng="10800000"/>
      <dgm:spPr/>
    </dgm:pt>
    <dgm:pt modelId="{392B33D3-8F03-4185-93D0-CDFBB1FE5E59}" type="pres">
      <dgm:prSet presAssocID="{22816D5C-A86F-46B2-AE62-D48E72A9E066}" presName="theList" presStyleCnt="0"/>
      <dgm:spPr/>
    </dgm:pt>
    <dgm:pt modelId="{5943FBF8-3D2A-4B8E-B0F6-352AE796E670}" type="pres">
      <dgm:prSet presAssocID="{8EBE5D3C-2E38-4137-A7FC-19B2AEC6EE55}" presName="aNode" presStyleLbl="fgAcc1" presStyleIdx="0" presStyleCnt="1" custScaleX="129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1697E-BC18-4BD2-8042-0E55794F3900}" type="pres">
      <dgm:prSet presAssocID="{8EBE5D3C-2E38-4137-A7FC-19B2AEC6EE55}" presName="aSpace" presStyleCnt="0"/>
      <dgm:spPr/>
    </dgm:pt>
  </dgm:ptLst>
  <dgm:cxnLst>
    <dgm:cxn modelId="{BCBDE065-3E98-41F5-9E1C-D9B38D3D0A94}" srcId="{22816D5C-A86F-46B2-AE62-D48E72A9E066}" destId="{8EBE5D3C-2E38-4137-A7FC-19B2AEC6EE55}" srcOrd="0" destOrd="0" parTransId="{71672D21-5E78-4C67-832E-BF2E2520A454}" sibTransId="{4EAD4A66-B292-4186-B9B5-0B7AF213A3B5}"/>
    <dgm:cxn modelId="{57B6AF02-010C-4FCF-9AEA-BBB41FA9F0FF}" type="presOf" srcId="{22816D5C-A86F-46B2-AE62-D48E72A9E066}" destId="{6443346A-C433-4003-BF98-7A1909420C8B}" srcOrd="0" destOrd="0" presId="urn:microsoft.com/office/officeart/2005/8/layout/pyramid2"/>
    <dgm:cxn modelId="{C4482DF9-581A-45E7-BE28-9F6F4A0EF278}" type="presOf" srcId="{8EBE5D3C-2E38-4137-A7FC-19B2AEC6EE55}" destId="{5943FBF8-3D2A-4B8E-B0F6-352AE796E670}" srcOrd="0" destOrd="0" presId="urn:microsoft.com/office/officeart/2005/8/layout/pyramid2"/>
    <dgm:cxn modelId="{415F7680-5505-48A9-99F6-C7A6F6443F23}" type="presParOf" srcId="{6443346A-C433-4003-BF98-7A1909420C8B}" destId="{EE3E42D6-A327-49D7-9CF0-4F39C7BCE590}" srcOrd="0" destOrd="0" presId="urn:microsoft.com/office/officeart/2005/8/layout/pyramid2"/>
    <dgm:cxn modelId="{3DAB7FA4-CBA4-4DC9-83F2-A21F5596C257}" type="presParOf" srcId="{6443346A-C433-4003-BF98-7A1909420C8B}" destId="{392B33D3-8F03-4185-93D0-CDFBB1FE5E59}" srcOrd="1" destOrd="0" presId="urn:microsoft.com/office/officeart/2005/8/layout/pyramid2"/>
    <dgm:cxn modelId="{91828E08-BA83-4BEE-9C64-8977E104305B}" type="presParOf" srcId="{392B33D3-8F03-4185-93D0-CDFBB1FE5E59}" destId="{5943FBF8-3D2A-4B8E-B0F6-352AE796E670}" srcOrd="0" destOrd="0" presId="urn:microsoft.com/office/officeart/2005/8/layout/pyramid2"/>
    <dgm:cxn modelId="{646D69A6-B95C-4D64-8711-DE7C35EA6DDF}" type="presParOf" srcId="{392B33D3-8F03-4185-93D0-CDFBB1FE5E59}" destId="{08E1697E-BC18-4BD2-8042-0E55794F3900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0.15533</cdr:x>
      <cdr:y>0.43902</cdr:y>
    </cdr:from>
    <cdr:to>
      <cdr:x>0.22536</cdr:x>
      <cdr:y>0.60396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353385" y="1296131"/>
          <a:ext cx="610211" cy="4869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0.40236</cdr:x>
      <cdr:y>0.43902</cdr:y>
    </cdr:from>
    <cdr:to>
      <cdr:x>0.47407</cdr:x>
      <cdr:y>0.60976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635896" y="1296144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0.52189</cdr:x>
      <cdr:y>0.41463</cdr:y>
    </cdr:from>
    <cdr:to>
      <cdr:x>0.60331</cdr:x>
      <cdr:y>0.58537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547170" y="1224136"/>
          <a:ext cx="709413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0.64938</cdr:x>
      <cdr:y>0.41463</cdr:y>
    </cdr:from>
    <cdr:to>
      <cdr:x>0.7211</cdr:x>
      <cdr:y>0.58537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868144" y="1224136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0.76891</cdr:x>
      <cdr:y>0.41463</cdr:y>
    </cdr:from>
    <cdr:to>
      <cdr:x>0.8486</cdr:x>
      <cdr:y>0.58537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6948264" y="1224136"/>
          <a:ext cx="720080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30563-42AA-44BB-BF81-7233164D82A1}" type="datetimeFigureOut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17A5C-7A26-4EE1-B17A-4B41129455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6558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3E305-C09F-4BD4-A682-C3F975B3BE01}" type="datetimeFigureOut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BFE69-1005-4923-805C-B57929B32B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0828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503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9160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9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383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773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88DB-4AF3-41B5-9C0A-DE5D19345BF0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191FA-1AE6-430C-AAD5-438B47733408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3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A9C2-249E-4A1A-A12D-3A90A5EFF5EE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2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315-8062-4120-AB6F-1B31E448F115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4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7" y="2743200"/>
            <a:ext cx="6480175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36238-C562-4B15-B851-F314C637483A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167B51D-73BC-454E-BA2B-56D32FED06D6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2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4" y="1524001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2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85E1-97CE-4D6E-BD20-F8B28181255A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5E84E-30D2-40AC-9C85-104452E11A7E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E9CE3-4C28-4C37-ADDE-36D066563CFF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2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1C614-D16B-4D0B-BD45-C6220459D152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BFF32E2-788D-4971-A631-6472A772E6F0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265C717-382F-4EDC-9921-B020F09ED544}" type="datetime1">
              <a:rPr lang="ru-RU" smtClean="0"/>
              <a:pPr/>
              <a:t>27.05.2015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6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6480048" cy="17526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Бюджет для граждан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2348880"/>
            <a:ext cx="8319400" cy="331236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         Отчет                                                            об исполнении бюджета </a:t>
            </a:r>
            <a:r>
              <a:rPr lang="ru-RU" sz="2800" b="1" i="1" dirty="0" err="1" smtClean="0">
                <a:solidFill>
                  <a:srgbClr val="003300"/>
                </a:solidFill>
                <a:latin typeface="+mn-lt"/>
              </a:rPr>
              <a:t>Тепловского</a:t>
            </a: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</a:t>
            </a:r>
            <a:br>
              <a:rPr lang="ru-RU" sz="28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2800" b="1" i="1" dirty="0">
                <a:solidFill>
                  <a:srgbClr val="003300"/>
                </a:solidFill>
                <a:latin typeface="+mn-lt"/>
              </a:rPr>
              <a:t> </a:t>
            </a: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муниципального   образования Новобурасского муниципального района</a:t>
            </a:r>
            <a:br>
              <a:rPr lang="ru-RU" sz="28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Саратовской области                      </a:t>
            </a:r>
            <a:br>
              <a:rPr lang="ru-RU" sz="28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       за 201</a:t>
            </a:r>
            <a:r>
              <a:rPr lang="en-US" sz="2800" b="1" i="1" dirty="0" smtClean="0">
                <a:solidFill>
                  <a:srgbClr val="003300"/>
                </a:solidFill>
                <a:latin typeface="+mn-lt"/>
              </a:rPr>
              <a:t>4</a:t>
            </a: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год</a:t>
            </a:r>
            <a:endParaRPr lang="ru-RU" sz="2800" b="1" i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733258"/>
            <a:ext cx="8818373" cy="1008112"/>
          </a:xfrm>
          <a:prstGeom prst="rect">
            <a:avLst/>
          </a:prstGeom>
          <a:solidFill>
            <a:srgbClr val="98A32D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Финансовое управление администрации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dirty="0" smtClean="0">
                <a:solidFill>
                  <a:schemeClr val="tx1"/>
                </a:solidFill>
              </a:rPr>
              <a:t> муниципального района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Саратовской области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7" y="5733258"/>
            <a:ext cx="3993837" cy="1008112"/>
          </a:xfrm>
          <a:prstGeom prst="rect">
            <a:avLst/>
          </a:prstGeom>
          <a:solidFill>
            <a:srgbClr val="98A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1"/>
                </a:solidFill>
              </a:rPr>
              <a:t>Телефон (884557) 2-14-56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Факс         (884557) 2-11-41</a:t>
            </a:r>
            <a:endParaRPr lang="en-US" sz="1100" dirty="0" smtClean="0">
              <a:solidFill>
                <a:schemeClr val="tx1"/>
              </a:solidFill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Адрес  412580,Саратовская область,  </a:t>
            </a:r>
            <a:r>
              <a:rPr lang="ru-RU" sz="1100" dirty="0" err="1" smtClean="0">
                <a:solidFill>
                  <a:schemeClr val="tx1"/>
                </a:solidFill>
              </a:rPr>
              <a:t>р.п.Новые</a:t>
            </a:r>
            <a:r>
              <a:rPr lang="ru-RU" sz="1100" dirty="0" smtClean="0">
                <a:solidFill>
                  <a:schemeClr val="tx1"/>
                </a:solidFill>
              </a:rPr>
              <a:t> Бурасы </a:t>
            </a:r>
            <a:r>
              <a:rPr lang="ru-RU" sz="1100" dirty="0" err="1" smtClean="0">
                <a:solidFill>
                  <a:schemeClr val="tx1"/>
                </a:solidFill>
              </a:rPr>
              <a:t>ул.Советская</a:t>
            </a:r>
            <a:r>
              <a:rPr lang="ru-RU" sz="1100" dirty="0" smtClean="0">
                <a:solidFill>
                  <a:schemeClr val="tx1"/>
                </a:solidFill>
              </a:rPr>
              <a:t>, 3</a:t>
            </a:r>
          </a:p>
          <a:p>
            <a:r>
              <a:rPr lang="ru-RU" sz="1100" dirty="0" err="1" smtClean="0">
                <a:solidFill>
                  <a:schemeClr val="tx1"/>
                </a:solidFill>
              </a:rPr>
              <a:t>И.о.начальника</a:t>
            </a:r>
            <a:r>
              <a:rPr lang="ru-RU" sz="1100" dirty="0" smtClean="0">
                <a:solidFill>
                  <a:schemeClr val="tx1"/>
                </a:solidFill>
              </a:rPr>
              <a:t> управления финансов </a:t>
            </a:r>
            <a:r>
              <a:rPr lang="ru-RU" sz="1100" dirty="0" err="1" smtClean="0">
                <a:solidFill>
                  <a:schemeClr val="tx1"/>
                </a:solidFill>
              </a:rPr>
              <a:t>Н.В.Протасова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389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Структура расходов бюджета </a:t>
            </a:r>
            <a:r>
              <a:rPr lang="ru-RU" sz="2000" dirty="0" err="1" smtClean="0">
                <a:solidFill>
                  <a:srgbClr val="006600"/>
                </a:solidFill>
              </a:rPr>
              <a:t>Тепловского</a:t>
            </a:r>
            <a:r>
              <a:rPr lang="ru-RU" sz="2000" dirty="0" smtClean="0">
                <a:solidFill>
                  <a:srgbClr val="006600"/>
                </a:solidFill>
              </a:rPr>
              <a:t> муниципального образования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Новобурасского муниципального района в 2014 году</a:t>
            </a:r>
            <a:endParaRPr lang="ru-RU" sz="20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05920920"/>
              </p:ext>
            </p:extLst>
          </p:nvPr>
        </p:nvGraphicFramePr>
        <p:xfrm>
          <a:off x="0" y="1196752"/>
          <a:ext cx="8968505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7321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96815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1A5242"/>
                </a:solidFill>
              </a:rPr>
              <a:t>Тепловского</a:t>
            </a:r>
            <a:r>
              <a:rPr lang="ru-RU" sz="2400" dirty="0" smtClean="0">
                <a:solidFill>
                  <a:srgbClr val="1A5242"/>
                </a:solidFill>
              </a:rPr>
              <a:t> муниципального образования Новобурасского муниципального района за счет средств федерального бюджета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71464751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154,0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ыс.руб.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9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656640" cy="1040160"/>
          </a:xfrm>
        </p:spPr>
        <p:txBody>
          <a:bodyPr>
            <a:normAutofit fontScale="90000"/>
          </a:bodyPr>
          <a:lstStyle/>
          <a:p>
            <a:r>
              <a:rPr lang="ru-RU" sz="2400" smtClean="0">
                <a:solidFill>
                  <a:srgbClr val="1A5242"/>
                </a:solidFill>
              </a:rPr>
              <a:t>Расходы по муниципальным целевым программам Тепловского муниципального образования Новобурасского муниципального района 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33343800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0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656640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целевым программам </a:t>
            </a:r>
            <a:r>
              <a:rPr lang="ru-RU" sz="2400" dirty="0" err="1" smtClean="0">
                <a:solidFill>
                  <a:srgbClr val="1A5242"/>
                </a:solidFill>
              </a:rPr>
              <a:t>Тепловского</a:t>
            </a:r>
            <a:r>
              <a:rPr lang="ru-RU" sz="2400" dirty="0" smtClean="0">
                <a:solidFill>
                  <a:srgbClr val="1A5242"/>
                </a:solidFill>
              </a:rPr>
              <a:t> муниципального образования Новобурасского муниципального района 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67284016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60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440616" cy="464096"/>
          </a:xfrm>
        </p:spPr>
        <p:txBody>
          <a:bodyPr>
            <a:normAutofit/>
          </a:bodyPr>
          <a:lstStyle/>
          <a:p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99121236"/>
              </p:ext>
            </p:extLst>
          </p:nvPr>
        </p:nvGraphicFramePr>
        <p:xfrm>
          <a:off x="229617" y="692696"/>
          <a:ext cx="7294711" cy="5929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84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F512B"/>
                </a:solidFill>
              </a:rPr>
              <a:t>Источники финансирования дефицита бюджета</a:t>
            </a:r>
            <a:br>
              <a:rPr lang="ru-RU" sz="2400" dirty="0" smtClean="0">
                <a:solidFill>
                  <a:srgbClr val="1F512B"/>
                </a:solidFill>
              </a:rPr>
            </a:br>
            <a:r>
              <a:rPr lang="ru-RU" sz="2400" dirty="0" err="1" smtClean="0">
                <a:solidFill>
                  <a:srgbClr val="1F512B"/>
                </a:solidFill>
              </a:rPr>
              <a:t>Тепловского</a:t>
            </a:r>
            <a:r>
              <a:rPr lang="ru-RU" sz="2400" dirty="0" smtClean="0">
                <a:solidFill>
                  <a:srgbClr val="1F512B"/>
                </a:solidFill>
              </a:rPr>
              <a:t> муниципального образования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10550102"/>
              </p:ext>
            </p:extLst>
          </p:nvPr>
        </p:nvGraphicFramePr>
        <p:xfrm>
          <a:off x="3347864" y="1628801"/>
          <a:ext cx="5328592" cy="360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683568" y="2173522"/>
            <a:ext cx="4104456" cy="1562472"/>
          </a:xfrm>
          <a:prstGeom prst="roundRect">
            <a:avLst/>
          </a:prstGeom>
          <a:solidFill>
            <a:srgbClr val="B3D8EF"/>
          </a:solidFill>
          <a:ln>
            <a:prstDash val="soli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внутреннего финансирования дефицита бюджета –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-67,4тыс.руб.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7" descr="\\Worksnew\Документы отделов УФ\Аналитический отдел\Общие документы отдела\ГРАФИКИ СЛАЙДЫ\Презентация_2013\Для граждан\Картинки\БюджетВЕСЫ.jpg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200"/>
                    </a14:imgEffect>
                    <a14:imgEffect>
                      <a14:saturation sat="1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51845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1331640" y="692696"/>
            <a:ext cx="66247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556" y="1149896"/>
            <a:ext cx="8064896" cy="191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Бюджет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Тепловского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образования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Новобурасского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района Саратовской области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утвержден Советом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</a:rPr>
              <a:t>Тепловского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образования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от   </a:t>
            </a:r>
            <a:r>
              <a:rPr lang="ru-RU" sz="1600" b="1" dirty="0" smtClean="0">
                <a:solidFill>
                  <a:schemeClr val="tx1"/>
                </a:solidFill>
              </a:rPr>
              <a:t>20 </a:t>
            </a:r>
            <a:r>
              <a:rPr lang="ru-RU" sz="1600" b="1" dirty="0" smtClean="0">
                <a:solidFill>
                  <a:schemeClr val="tx1"/>
                </a:solidFill>
              </a:rPr>
              <a:t>декабря </a:t>
            </a:r>
            <a:r>
              <a:rPr lang="ru-RU" sz="1600" b="1" dirty="0" smtClean="0">
                <a:solidFill>
                  <a:schemeClr val="tx1"/>
                </a:solidFill>
              </a:rPr>
              <a:t>2013  </a:t>
            </a:r>
            <a:r>
              <a:rPr lang="ru-RU" sz="1600" b="1" dirty="0" smtClean="0">
                <a:solidFill>
                  <a:schemeClr val="tx1"/>
                </a:solidFill>
              </a:rPr>
              <a:t>года № </a:t>
            </a:r>
            <a:r>
              <a:rPr lang="ru-RU" sz="1600" b="1" dirty="0" smtClean="0">
                <a:solidFill>
                  <a:schemeClr val="tx1"/>
                </a:solidFill>
              </a:rPr>
              <a:t>27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«О бюджете </a:t>
            </a:r>
            <a:r>
              <a:rPr lang="ru-RU" sz="1600" b="1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1600" b="1" dirty="0" smtClean="0">
                <a:solidFill>
                  <a:schemeClr val="tx1"/>
                </a:solidFill>
              </a:rPr>
              <a:t> муниципального образования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н</a:t>
            </a:r>
            <a:r>
              <a:rPr lang="ru-RU" sz="1600" b="1" dirty="0" smtClean="0">
                <a:solidFill>
                  <a:schemeClr val="tx1"/>
                </a:solidFill>
              </a:rPr>
              <a:t>а 2014 год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653136"/>
            <a:ext cx="3744416" cy="1728192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Публичные слушания по проекту бюджета </a:t>
            </a:r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</a:rPr>
              <a:t>Тепловского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образования Новобурасского муниципального района  на 2014 год проведены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29 </a:t>
            </a:r>
            <a:r>
              <a:rPr lang="ru-RU" sz="1400" b="1" dirty="0" smtClean="0">
                <a:solidFill>
                  <a:schemeClr val="tx1"/>
                </a:solidFill>
              </a:rPr>
              <a:t>декабря </a:t>
            </a:r>
            <a:r>
              <a:rPr lang="ru-RU" sz="1400" b="1" dirty="0" smtClean="0">
                <a:solidFill>
                  <a:schemeClr val="tx1"/>
                </a:solidFill>
              </a:rPr>
              <a:t>2013 </a:t>
            </a:r>
            <a:r>
              <a:rPr lang="ru-RU" sz="1400" b="1" dirty="0" smtClean="0">
                <a:solidFill>
                  <a:schemeClr val="tx1"/>
                </a:solidFill>
              </a:rPr>
              <a:t>года.</a:t>
            </a:r>
          </a:p>
          <a:p>
            <a:pPr algn="ctr"/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4653136"/>
            <a:ext cx="4032448" cy="1728192"/>
          </a:xfrm>
          <a:prstGeom prst="roundRect">
            <a:avLst/>
          </a:prstGeom>
          <a:noFill/>
          <a:ln>
            <a:solidFill>
              <a:srgbClr val="98A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Публичные слушания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об исполнении бюджета </a:t>
            </a:r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</a:rPr>
              <a:t>Тепловского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образования Новобурасского муниципального района  за 2014 год проведены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15 апреля </a:t>
            </a:r>
            <a:r>
              <a:rPr lang="ru-RU" sz="1400" b="1" dirty="0" smtClean="0">
                <a:solidFill>
                  <a:schemeClr val="tx1"/>
                </a:solidFill>
              </a:rPr>
              <a:t>2015 </a:t>
            </a:r>
            <a:r>
              <a:rPr lang="ru-RU" sz="1400" b="1" dirty="0" smtClean="0">
                <a:solidFill>
                  <a:schemeClr val="tx1"/>
                </a:solidFill>
              </a:rPr>
              <a:t>года. 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72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Основные направления бюджетной 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и налоговой политики  </a:t>
            </a:r>
            <a:r>
              <a:rPr lang="ru-RU" sz="2000" dirty="0" err="1" smtClean="0">
                <a:solidFill>
                  <a:srgbClr val="006600"/>
                </a:solidFill>
              </a:rPr>
              <a:t>Тепловского</a:t>
            </a:r>
            <a:r>
              <a:rPr lang="ru-RU" sz="2000" dirty="0" smtClean="0">
                <a:solidFill>
                  <a:srgbClr val="006600"/>
                </a:solidFill>
              </a:rPr>
              <a:t> муниципального образования на 2013-2015 годы</a:t>
            </a:r>
            <a:endParaRPr lang="ru-RU" sz="2000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1. Обеспечение необходимого уровня доходов бюджета муниципального образования.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2</a:t>
            </a:r>
            <a:r>
              <a:rPr lang="ru-RU" sz="2000" dirty="0" smtClean="0"/>
              <a:t>. Оптимизация существующей системы налоговых льгот и освобождений, а также ликвидация имеющихся возможностей для уклонения от налогообложения.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3</a:t>
            </a:r>
            <a:r>
              <a:rPr lang="ru-RU" sz="2000" dirty="0" smtClean="0"/>
              <a:t>. Формирование бюджета в соответствии с программно-целевыми методами бюджетного планирования.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4</a:t>
            </a:r>
            <a:r>
              <a:rPr lang="ru-RU" sz="2000" dirty="0" smtClean="0"/>
              <a:t>. Обеспечение реализации первоочередных задач социальной сферы.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5.Внедрение </a:t>
            </a:r>
            <a:r>
              <a:rPr lang="ru-RU" sz="2000" dirty="0"/>
              <a:t>системы анализа эффективности расходов по каждому направлению и системы ответственности за достижение поставленных </a:t>
            </a:r>
            <a:r>
              <a:rPr lang="ru-RU" sz="2000" dirty="0" smtClean="0"/>
              <a:t>целей.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6</a:t>
            </a:r>
            <a:r>
              <a:rPr lang="ru-RU" sz="2000" dirty="0" smtClean="0"/>
              <a:t>. Создание условий для оказания качественных муниципальных услуг.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7. Обеспечение прозрачности и открытости бюджета и бюджетного процесса для общества.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0797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Основные характеристики бюджета </a:t>
            </a:r>
            <a:r>
              <a:rPr lang="ru-RU" sz="2400" dirty="0" err="1" smtClean="0">
                <a:solidFill>
                  <a:srgbClr val="006600"/>
                </a:solidFill>
              </a:rPr>
              <a:t>Тепловского</a:t>
            </a:r>
            <a:r>
              <a:rPr lang="ru-RU" sz="2400" dirty="0" smtClean="0">
                <a:solidFill>
                  <a:srgbClr val="006600"/>
                </a:solidFill>
              </a:rPr>
              <a:t> муниципального образования  за 201</a:t>
            </a:r>
            <a:r>
              <a:rPr lang="en-US" sz="2400" dirty="0" smtClean="0">
                <a:solidFill>
                  <a:srgbClr val="006600"/>
                </a:solidFill>
              </a:rPr>
              <a:t>4</a:t>
            </a:r>
            <a:r>
              <a:rPr lang="ru-RU" sz="2400" dirty="0" smtClean="0">
                <a:solidFill>
                  <a:srgbClr val="006600"/>
                </a:solidFill>
              </a:rPr>
              <a:t> год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07546247"/>
              </p:ext>
            </p:extLst>
          </p:nvPr>
        </p:nvGraphicFramePr>
        <p:xfrm>
          <a:off x="179515" y="1374088"/>
          <a:ext cx="8784975" cy="500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3373"/>
                <a:gridCol w="1930659"/>
                <a:gridCol w="1712432"/>
                <a:gridCol w="1614567"/>
                <a:gridCol w="1387437"/>
                <a:gridCol w="1606507"/>
              </a:tblGrid>
              <a:tr h="1187128"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Показатель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Первоначально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утвержденный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план, тыс.руб.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Уточненный</a:t>
                      </a:r>
                    </a:p>
                    <a:p>
                      <a:pPr algn="ctr"/>
                      <a:r>
                        <a:rPr lang="ru-RU" sz="1200" dirty="0" smtClean="0"/>
                        <a:t>план,</a:t>
                      </a:r>
                    </a:p>
                    <a:p>
                      <a:pPr algn="ctr"/>
                      <a:r>
                        <a:rPr lang="ru-RU" sz="1200" dirty="0" smtClean="0"/>
                        <a:t>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Исполнение, 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% исполнения</a:t>
                      </a:r>
                      <a:r>
                        <a:rPr lang="ru-RU" sz="1200" baseline="0" dirty="0" smtClean="0"/>
                        <a:t> к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уточненному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плану</a:t>
                      </a:r>
                      <a:endParaRPr lang="ru-RU" sz="1200" dirty="0"/>
                    </a:p>
                  </a:txBody>
                  <a:tcPr/>
                </a:tc>
              </a:tr>
              <a:tr h="80732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5864,8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6756,4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5734,1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84,9</a:t>
                      </a:r>
                      <a:endParaRPr lang="ru-RU" dirty="0"/>
                    </a:p>
                  </a:txBody>
                  <a:tcPr anchor="ctr"/>
                </a:tc>
              </a:tr>
              <a:tr h="97128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1.1.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Налоговые и неналоговые</a:t>
                      </a:r>
                    </a:p>
                    <a:p>
                      <a:r>
                        <a:rPr lang="ru-RU" sz="1600" dirty="0" smtClean="0"/>
                        <a:t>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5573,3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5765,4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5343,1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92,7</a:t>
                      </a:r>
                      <a:endParaRPr lang="ru-RU" dirty="0"/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Безвозмездные 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291,5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991,0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391,0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39,5</a:t>
                      </a:r>
                      <a:endParaRPr lang="ru-RU" dirty="0"/>
                    </a:p>
                  </a:txBody>
                  <a:tcPr anchor="ctr"/>
                </a:tc>
              </a:tr>
              <a:tr h="67450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Georgia" pitchFamily="18" charset="0"/>
                          <a:cs typeface="Times New Roman" pitchFamily="18" charset="0"/>
                        </a:rPr>
                        <a:t>5864,8</a:t>
                      </a:r>
                      <a:endParaRPr lang="ru-RU" sz="1800" dirty="0" smtClean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Georgia" pitchFamily="18" charset="0"/>
                          <a:cs typeface="Times New Roman" pitchFamily="18" charset="0"/>
                        </a:rPr>
                        <a:t>7140,4</a:t>
                      </a:r>
                      <a:endParaRPr lang="ru-RU" sz="18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Georgia" pitchFamily="18" charset="0"/>
                          <a:cs typeface="Times New Roman" pitchFamily="18" charset="0"/>
                        </a:rPr>
                        <a:t>5666,7</a:t>
                      </a:r>
                      <a:endParaRPr lang="ru-RU" sz="18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Georgia" pitchFamily="18" charset="0"/>
                          <a:cs typeface="Times New Roman" pitchFamily="18" charset="0"/>
                        </a:rPr>
                        <a:t>79,4</a:t>
                      </a:r>
                      <a:endParaRPr lang="ru-RU" sz="18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ДЕФИЦИТ(-)/</a:t>
                      </a:r>
                    </a:p>
                    <a:p>
                      <a:r>
                        <a:rPr lang="ru-RU" sz="1600" dirty="0" smtClean="0"/>
                        <a:t>ПРОФИЦИТ(+)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-384,0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67,4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97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Характеристика доходной части бюджета </a:t>
            </a:r>
            <a:r>
              <a:rPr lang="ru-RU" sz="2200" dirty="0" err="1" smtClean="0">
                <a:solidFill>
                  <a:schemeClr val="tx1"/>
                </a:solidFill>
              </a:rPr>
              <a:t>Тепловского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муниципального  </a:t>
            </a:r>
            <a:r>
              <a:rPr lang="ru-RU" sz="2200" dirty="0" smtClean="0">
                <a:solidFill>
                  <a:schemeClr val="tx1"/>
                </a:solidFill>
              </a:rPr>
              <a:t>образования </a:t>
            </a:r>
            <a:r>
              <a:rPr lang="ru-RU" sz="2400" dirty="0" smtClean="0">
                <a:solidFill>
                  <a:srgbClr val="006600"/>
                </a:solidFill>
              </a:rPr>
              <a:t>за 201</a:t>
            </a:r>
            <a:r>
              <a:rPr lang="en-US" sz="2400" dirty="0" smtClean="0">
                <a:solidFill>
                  <a:srgbClr val="006600"/>
                </a:solidFill>
              </a:rPr>
              <a:t>2</a:t>
            </a:r>
            <a:r>
              <a:rPr lang="ru-RU" sz="2400" dirty="0" smtClean="0">
                <a:solidFill>
                  <a:srgbClr val="006600"/>
                </a:solidFill>
              </a:rPr>
              <a:t>-201</a:t>
            </a:r>
            <a:r>
              <a:rPr lang="en-US" sz="2400" dirty="0" smtClean="0">
                <a:solidFill>
                  <a:srgbClr val="006600"/>
                </a:solidFill>
              </a:rPr>
              <a:t>4</a:t>
            </a:r>
            <a:r>
              <a:rPr lang="ru-RU" sz="2400" dirty="0" smtClean="0">
                <a:solidFill>
                  <a:srgbClr val="006600"/>
                </a:solidFill>
              </a:rPr>
              <a:t> годы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80497487"/>
              </p:ext>
            </p:extLst>
          </p:nvPr>
        </p:nvGraphicFramePr>
        <p:xfrm>
          <a:off x="251521" y="1340769"/>
          <a:ext cx="4536503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8702648"/>
              </p:ext>
            </p:extLst>
          </p:nvPr>
        </p:nvGraphicFramePr>
        <p:xfrm>
          <a:off x="4788024" y="1412776"/>
          <a:ext cx="417646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7931261"/>
              </p:ext>
            </p:extLst>
          </p:nvPr>
        </p:nvGraphicFramePr>
        <p:xfrm>
          <a:off x="395536" y="3789042"/>
          <a:ext cx="756084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411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Динамика поступления налоговых и неналоговых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доходов в бюджет </a:t>
            </a:r>
            <a:r>
              <a:rPr lang="ru-RU" sz="2200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за 201</a:t>
            </a:r>
            <a:r>
              <a:rPr lang="en-US" sz="2200" dirty="0" smtClean="0">
                <a:solidFill>
                  <a:schemeClr val="tx1"/>
                </a:solidFill>
              </a:rPr>
              <a:t>2</a:t>
            </a:r>
            <a:r>
              <a:rPr lang="ru-RU" sz="2200" dirty="0" smtClean="0">
                <a:solidFill>
                  <a:schemeClr val="tx1"/>
                </a:solidFill>
              </a:rPr>
              <a:t>-201</a:t>
            </a:r>
            <a:r>
              <a:rPr lang="en-US" sz="2200" dirty="0" smtClean="0">
                <a:solidFill>
                  <a:schemeClr val="tx1"/>
                </a:solidFill>
              </a:rPr>
              <a:t>4</a:t>
            </a:r>
            <a:r>
              <a:rPr lang="ru-RU" sz="2200" dirty="0" smtClean="0">
                <a:solidFill>
                  <a:schemeClr val="tx1"/>
                </a:solidFill>
              </a:rPr>
              <a:t> годы, тыс.руб</a:t>
            </a:r>
            <a:r>
              <a:rPr lang="ru-RU" sz="2400" dirty="0" smtClean="0">
                <a:solidFill>
                  <a:srgbClr val="006600"/>
                </a:solidFill>
              </a:rPr>
              <a:t>.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67422887"/>
              </p:ext>
            </p:extLst>
          </p:nvPr>
        </p:nvGraphicFramePr>
        <p:xfrm>
          <a:off x="214282" y="1643050"/>
          <a:ext cx="856895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79512" y="5013176"/>
            <a:ext cx="8784976" cy="15121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73250957"/>
              </p:ext>
            </p:extLst>
          </p:nvPr>
        </p:nvGraphicFramePr>
        <p:xfrm flipV="1">
          <a:off x="431032" y="4786322"/>
          <a:ext cx="8427248" cy="7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115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943248821"/>
              </p:ext>
            </p:extLst>
          </p:nvPr>
        </p:nvGraphicFramePr>
        <p:xfrm>
          <a:off x="179513" y="765395"/>
          <a:ext cx="8784978" cy="61452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2880320"/>
                <a:gridCol w="1297012"/>
                <a:gridCol w="1007244"/>
                <a:gridCol w="1160784"/>
                <a:gridCol w="975455"/>
                <a:gridCol w="1464163"/>
              </a:tblGrid>
              <a:tr h="297608">
                <a:tc rowSpan="2">
                  <a:txBody>
                    <a:bodyPr/>
                    <a:lstStyle/>
                    <a:p>
                      <a:endParaRPr lang="ru-RU" sz="1100" dirty="0" smtClean="0"/>
                    </a:p>
                    <a:p>
                      <a:endParaRPr lang="ru-RU" sz="1100" dirty="0" smtClean="0"/>
                    </a:p>
                    <a:p>
                      <a:r>
                        <a:rPr lang="ru-RU" sz="1100" dirty="0" smtClean="0"/>
                        <a:t>Наименование доходов</a:t>
                      </a:r>
                      <a:endParaRPr lang="ru-RU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201</a:t>
                      </a:r>
                      <a:r>
                        <a:rPr lang="en-US" sz="1200" dirty="0" smtClean="0"/>
                        <a:t>3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</a:t>
                      </a:r>
                      <a:r>
                        <a:rPr lang="en-US" sz="1200" dirty="0" smtClean="0"/>
                        <a:t>4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826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нения 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329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Налоговые и неналоговые</a:t>
                      </a:r>
                      <a:r>
                        <a:rPr lang="ru-RU" sz="1400" b="1" i="1" baseline="0" dirty="0" smtClean="0"/>
                        <a:t> доходы, в том числе: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4297,1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5765,4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5343,1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24,3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 на доходы физических лиц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1181,3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1339,6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1218,7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91,0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Акцизы на нефтепродукты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1002,4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1042,9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Единый сельхозналог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60,2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251,9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116,6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93,7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</a:t>
                      </a:r>
                      <a:r>
                        <a:rPr lang="ru-RU" sz="1400" baseline="0" dirty="0" smtClean="0"/>
                        <a:t> на имущество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2396,6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2729,8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2523,1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Госпошлина, сборы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-13,4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8267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</a:t>
                      </a:r>
                      <a:r>
                        <a:rPr lang="ru-RU" sz="1400" baseline="0" dirty="0" smtClean="0"/>
                        <a:t> от использования имущества, находящегося в муниципальной собственности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381,7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273,9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273,9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-28,2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от продажи  материальных и нематериальных активов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-56,7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6017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Штрафы, санкции, возмещение ущерба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Безвозмездные</a:t>
                      </a:r>
                      <a:r>
                        <a:rPr lang="ru-RU" sz="1400" b="1" i="1" baseline="0" dirty="0" smtClean="0"/>
                        <a:t> поступления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1951,9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991,0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391,0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-80,0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Доходы, всего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6249,0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6756,4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5734,1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-8,2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504056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6600"/>
                </a:solidFill>
              </a:rPr>
              <a:t>Как исполнен план по доходам в 201</a:t>
            </a:r>
            <a:r>
              <a:rPr lang="en-US" sz="2400" dirty="0" smtClean="0">
                <a:solidFill>
                  <a:srgbClr val="006600"/>
                </a:solidFill>
              </a:rPr>
              <a:t>4</a:t>
            </a:r>
            <a:r>
              <a:rPr lang="ru-RU" sz="2400" dirty="0" smtClean="0">
                <a:solidFill>
                  <a:srgbClr val="006600"/>
                </a:solidFill>
              </a:rPr>
              <a:t> году</a:t>
            </a:r>
            <a:endParaRPr lang="ru-RU" sz="24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30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4482"/>
            <a:ext cx="8512624" cy="111216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Структура налоговых и неналоговых доходов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бюджета </a:t>
            </a:r>
            <a:r>
              <a:rPr lang="ru-RU" sz="2400" dirty="0" err="1" smtClean="0">
                <a:solidFill>
                  <a:schemeClr val="tx1"/>
                </a:solidFill>
              </a:rPr>
              <a:t>Тепловского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b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2014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61266920"/>
              </p:ext>
            </p:extLst>
          </p:nvPr>
        </p:nvGraphicFramePr>
        <p:xfrm>
          <a:off x="301627" y="1527175"/>
          <a:ext cx="463041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6509053"/>
              </p:ext>
            </p:extLst>
          </p:nvPr>
        </p:nvGraphicFramePr>
        <p:xfrm>
          <a:off x="323528" y="1340768"/>
          <a:ext cx="832043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27167360"/>
              </p:ext>
            </p:extLst>
          </p:nvPr>
        </p:nvGraphicFramePr>
        <p:xfrm>
          <a:off x="611560" y="1397000"/>
          <a:ext cx="7992888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29311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4091535724"/>
              </p:ext>
            </p:extLst>
          </p:nvPr>
        </p:nvGraphicFramePr>
        <p:xfrm>
          <a:off x="179512" y="807000"/>
          <a:ext cx="8784979" cy="593436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{21E4AEA4-8DFA-4A89-87EB-49C32662AFE0}</a:tableStyleId>
              </a:tblPr>
              <a:tblGrid>
                <a:gridCol w="792088"/>
                <a:gridCol w="2592288"/>
                <a:gridCol w="1152128"/>
                <a:gridCol w="1008112"/>
                <a:gridCol w="1152128"/>
                <a:gridCol w="1152128"/>
                <a:gridCol w="936107"/>
              </a:tblGrid>
              <a:tr h="260655"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Наименование расходов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37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исполне-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ния 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endParaRPr lang="ru-RU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i="1" dirty="0" smtClean="0"/>
                        <a:t>Всего</a:t>
                      </a:r>
                      <a:endParaRPr lang="ru-RU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4431,0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7140,4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5666,7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79,4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27,9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6186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Общегосударственные вопросы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1706,9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3067,8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3040,8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1881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 оборона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5463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</a:t>
                      </a:r>
                      <a:r>
                        <a:rPr lang="ru-RU" sz="1100" baseline="0" dirty="0" smtClean="0"/>
                        <a:t> безопасность и </a:t>
                      </a:r>
                    </a:p>
                    <a:p>
                      <a:r>
                        <a:rPr lang="ru-RU" sz="1100" baseline="0" dirty="0" smtClean="0"/>
                        <a:t>правоохранительная деятельность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 экономика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1687,6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1249,6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1182,2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-29,9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Жилищно-коммунальное хозяйство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1301,4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Охрана окружающей среды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Образование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Культура</a:t>
                      </a:r>
                      <a:r>
                        <a:rPr lang="ru-RU" sz="1100" baseline="0" dirty="0" smtClean="0"/>
                        <a:t> и кинематография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1229,3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Здравоохранение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Социальная политика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Физическая культура и спорт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1051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массовой информации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34425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долга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55481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трансферты общего характера бюджетам поселений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Расходы бюджета </a:t>
            </a:r>
            <a:r>
              <a:rPr lang="ru-RU" sz="2000" dirty="0" err="1" smtClean="0">
                <a:solidFill>
                  <a:srgbClr val="006600"/>
                </a:solidFill>
              </a:rPr>
              <a:t>Тепловского</a:t>
            </a:r>
            <a:r>
              <a:rPr lang="ru-RU" sz="2000" dirty="0" smtClean="0">
                <a:solidFill>
                  <a:srgbClr val="006600"/>
                </a:solidFill>
              </a:rPr>
              <a:t> муниципального образования</a:t>
            </a:r>
          </a:p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Новобурасского муниципального района по разделам в 2013-2014 годах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0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14043</TotalTime>
  <Words>928</Words>
  <Application>Microsoft Office PowerPoint</Application>
  <PresentationFormat>Экран (4:3)</PresentationFormat>
  <Paragraphs>356</Paragraphs>
  <Slides>15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                                  Отчет                                                            об исполнении бюджета Тепловского     муниципального   образования Новобурасского муниципального района                          Саратовской области                                                       за 2014 год</vt:lpstr>
      <vt:lpstr>Презентация PowerPoint</vt:lpstr>
      <vt:lpstr>Основные направления бюджетной  и налоговой политики  Тепловского муниципального образования на 2013-2015 годы</vt:lpstr>
      <vt:lpstr>Основные характеристики бюджета Тепловского муниципального образования  за 2014 год</vt:lpstr>
      <vt:lpstr>Характеристика доходной части бюджета Тепловского муниципального  образования за 2012-2014 годы</vt:lpstr>
      <vt:lpstr>Динамика поступления налоговых и неналоговых доходов в бюджет Тепловского муниципального образования за 2012-2014 годы, тыс.руб.</vt:lpstr>
      <vt:lpstr>Презентация PowerPoint</vt:lpstr>
      <vt:lpstr>Структура налоговых и неналоговых доходов  бюджета Тепловского муниципального образования  в 2014 году</vt:lpstr>
      <vt:lpstr>Презентация PowerPoint</vt:lpstr>
      <vt:lpstr>Структура расходов бюджета Тепловского муниципального образования Новобурасского муниципального района в 2014 году</vt:lpstr>
      <vt:lpstr>Расходы бюджета Тепловского муниципального образования Новобурасского муниципального района за счет средств федерального бюджета</vt:lpstr>
      <vt:lpstr>Расходы по муниципальным целевым программам Тепловского муниципального образования Новобурасского муниципального района </vt:lpstr>
      <vt:lpstr>Расходы по муниципальным целевым программам Тепловского муниципального образования Новобурасского муниципального района </vt:lpstr>
      <vt:lpstr>Презентация PowerPoint</vt:lpstr>
      <vt:lpstr>Источники финансирования дефицита бюджета Тепловского муниципального образования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325</cp:revision>
  <cp:lastPrinted>2014-05-30T10:01:00Z</cp:lastPrinted>
  <dcterms:created xsi:type="dcterms:W3CDTF">2014-01-10T08:52:59Z</dcterms:created>
  <dcterms:modified xsi:type="dcterms:W3CDTF">2015-05-27T08:04:52Z</dcterms:modified>
</cp:coreProperties>
</file>