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5" r:id="rId3"/>
    <p:sldId id="257" r:id="rId4"/>
    <p:sldId id="259" r:id="rId5"/>
    <p:sldId id="260" r:id="rId6"/>
    <p:sldId id="261" r:id="rId7"/>
    <p:sldId id="263" r:id="rId8"/>
    <p:sldId id="262" r:id="rId9"/>
    <p:sldId id="270" r:id="rId10"/>
    <p:sldId id="271" r:id="rId11"/>
    <p:sldId id="279" r:id="rId12"/>
    <p:sldId id="282" r:id="rId13"/>
    <p:sldId id="283" r:id="rId14"/>
    <p:sldId id="284" r:id="rId15"/>
    <p:sldId id="281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26EA6F-45D9-4FCC-BA4D-BCB718E3F36C}">
          <p14:sldIdLst>
            <p14:sldId id="256"/>
            <p14:sldId id="265"/>
            <p14:sldId id="257"/>
            <p14:sldId id="259"/>
            <p14:sldId id="260"/>
            <p14:sldId id="261"/>
            <p14:sldId id="263"/>
            <p14:sldId id="262"/>
            <p14:sldId id="270"/>
            <p14:sldId id="271"/>
            <p14:sldId id="279"/>
            <p14:sldId id="282"/>
            <p14:sldId id="283"/>
            <p14:sldId id="284"/>
            <p14:sldId id="28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242"/>
    <a:srgbClr val="CCCCFF"/>
    <a:srgbClr val="B3D8EF"/>
    <a:srgbClr val="1F512B"/>
    <a:srgbClr val="8BD198"/>
    <a:srgbClr val="00CC99"/>
    <a:srgbClr val="8969D9"/>
    <a:srgbClr val="00FFFF"/>
    <a:srgbClr val="F8CF4A"/>
    <a:srgbClr val="EBE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5" autoAdjust="0"/>
    <p:restoredTop sz="85494" autoAdjust="0"/>
  </p:normalViewPr>
  <p:slideViewPr>
    <p:cSldViewPr>
      <p:cViewPr varScale="1">
        <p:scale>
          <a:sx n="91" d="100"/>
          <a:sy n="91" d="100"/>
        </p:scale>
        <p:origin x="-3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6.3172914452291418E-3"/>
          <c:y val="6.613848461282081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6.4945474808354692E-2"/>
          <c:w val="1"/>
          <c:h val="0.9337122264192867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00B0F0"/>
            </a:solidFill>
          </c:spPr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315771200856693"/>
                  <c:y val="-5.51154038440172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7265986598046998"/>
                  <c:y val="0.2193836101544272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335950205426689"/>
                  <c:y val="6.4134261119866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88.7</c:v>
                </c:pt>
                <c:pt idx="1">
                  <c:v>4.7</c:v>
                </c:pt>
                <c:pt idx="2">
                  <c:v>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73276151506041831"/>
          <c:y val="6.3577571242084227E-2"/>
        </c:manualLayout>
      </c:layout>
      <c:overlay val="0"/>
      <c:txPr>
        <a:bodyPr/>
        <a:lstStyle/>
        <a:p>
          <a:pPr algn="l">
            <a:defRPr/>
          </a:pPr>
          <a:endParaRPr lang="ru-RU"/>
        </a:p>
      </c:txPr>
    </c:title>
    <c:autoTitleDeleted val="0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561017525830465"/>
          <c:w val="1"/>
          <c:h val="0.874389882605636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explosion val="24"/>
          <c:dPt>
            <c:idx val="0"/>
            <c:bubble3D val="0"/>
            <c:spPr>
              <a:solidFill>
                <a:srgbClr val="0066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3.2557685161418735E-2"/>
                  <c:y val="-5.19612404177314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208654019285214"/>
                  <c:y val="0.13227696922564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050864080236337E-3"/>
                  <c:y val="-2.66289856682590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1.0509999999999997</c:v>
                </c:pt>
                <c:pt idx="1">
                  <c:v>4.3999999999999997E-2</c:v>
                </c:pt>
                <c:pt idx="2">
                  <c:v>-9.5000000000000015E-2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2.0552651887885468E-2"/>
          <c:y val="0.27715174504420148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650987191899312E-2"/>
          <c:y val="2.5195613185836494E-2"/>
          <c:w val="0.87929581898307674"/>
          <c:h val="0.9453421842017550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dPt>
            <c:idx val="0"/>
            <c:bubble3D val="0"/>
            <c:explosion val="67"/>
            <c:spPr>
              <a:solidFill>
                <a:srgbClr val="0099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Lbls>
            <c:dLbl>
              <c:idx val="0"/>
              <c:layout>
                <c:manualLayout>
                  <c:x val="5.076692867459172E-3"/>
                  <c:y val="1.24335391305727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678585977219471"/>
                  <c:y val="-8.062596219467692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1426830550573762E-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78.900000000000006</c:v>
                </c:pt>
                <c:pt idx="1">
                  <c:v>7.5</c:v>
                </c:pt>
                <c:pt idx="2">
                  <c:v>13.6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4879316484676306"/>
          <c:y val="0.34769946196454382"/>
          <c:w val="0.25120683515323694"/>
          <c:h val="0.652300460160248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407788490354482E-2"/>
          <c:y val="3.4781788114313754E-2"/>
          <c:w val="0.75055421012978074"/>
          <c:h val="0.6735475018142191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 w="285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 w="28575"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1228295821448113E-2"/>
                  <c:y val="4.7222222222222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3761430477369053E-2"/>
                  <c:y val="5.2777777777777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3761430477369053E-2"/>
                  <c:y val="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5254803546184846E-2"/>
                  <c:y val="6.1111111111111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748176615000659E-2"/>
                  <c:y val="5.2777777777777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2854207513947797E-2"/>
                  <c:y val="8.3333333333333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7721.1</c:v>
                </c:pt>
                <c:pt idx="1">
                  <c:v>12275.4</c:v>
                </c:pt>
                <c:pt idx="2">
                  <c:v>12640.1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dLbl>
              <c:idx val="0"/>
              <c:layout>
                <c:manualLayout>
                  <c:x val="-5.9746279358316001E-2"/>
                  <c:y val="-5.5071008658612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0797227012124795E-2"/>
                  <c:y val="-6.4379076083744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9326452056214158E-2"/>
                  <c:y val="-7.090937886334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9712319546194235E-2"/>
                  <c:y val="-6.8278170037844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6305895983546182E-2"/>
                  <c:y val="-7.368714350887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228856924393974E-2"/>
                  <c:y val="-6.2576084926734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738.8</c:v>
                </c:pt>
                <c:pt idx="1">
                  <c:v>916.7</c:v>
                </c:pt>
                <c:pt idx="2">
                  <c:v>529.9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Итого налоговых и неналоговых доходов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dLbls>
            <c:dLbl>
              <c:idx val="0"/>
              <c:layout>
                <c:manualLayout>
                  <c:x val="-9.1889883383638987E-2"/>
                  <c:y val="-3.9846464404629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594494169181948E-2"/>
                  <c:y val="-2.8516408247904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856759146276005E-2"/>
                  <c:y val="-8.5823154102279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8459.9</c:v>
                </c:pt>
                <c:pt idx="1">
                  <c:v>13192.1</c:v>
                </c:pt>
                <c:pt idx="2">
                  <c:v>13170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8784384"/>
        <c:axId val="39322752"/>
      </c:lineChart>
      <c:catAx>
        <c:axId val="38784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39322752"/>
        <c:crosses val="autoZero"/>
        <c:auto val="1"/>
        <c:lblAlgn val="ctr"/>
        <c:lblOffset val="100"/>
        <c:noMultiLvlLbl val="0"/>
      </c:catAx>
      <c:valAx>
        <c:axId val="39322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784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29059983064426"/>
          <c:y val="0.16810632151983121"/>
          <c:w val="0.26770940016935568"/>
          <c:h val="0.36213943131614218"/>
        </c:manualLayout>
      </c:layout>
      <c:overlay val="0"/>
      <c:spPr>
        <a:ln w="38100"/>
      </c:spPr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4.4611434358533243E-2"/>
          <c:y val="4.6089391151660684E-2"/>
          <c:w val="0.9530473427654047"/>
          <c:h val="0.687299988348178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40597376"/>
        <c:axId val="40598912"/>
        <c:axId val="0"/>
      </c:bar3DChart>
      <c:catAx>
        <c:axId val="4059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0598912"/>
        <c:crosses val="autoZero"/>
        <c:auto val="1"/>
        <c:lblAlgn val="ctr"/>
        <c:lblOffset val="100"/>
        <c:noMultiLvlLbl val="0"/>
      </c:catAx>
      <c:valAx>
        <c:axId val="40598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59737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0000022132472587E-2"/>
          <c:y val="0.90725489375639368"/>
          <c:w val="0.89999995573505487"/>
          <c:h val="9.274510624360644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950170652073868E-4"/>
          <c:y val="0"/>
          <c:w val="0.94882149846598318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1.5784505575307462E-2"/>
          <c:y val="0.7577995632592579"/>
          <c:w val="0.97758916057063339"/>
          <c:h val="0.24220043674074257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6800150333646622E-2"/>
          <c:y val="7.7856344797608099E-2"/>
          <c:w val="0.8400440491597031"/>
          <c:h val="0.628202479509585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1"/>
            <c:spPr>
              <a:solidFill>
                <a:schemeClr val="accent1"/>
              </a:solidFill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1"/>
            <c:spPr>
              <a:solidFill>
                <a:schemeClr val="accent3"/>
              </a:solidFill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1"/>
            <c:spPr>
              <a:solidFill>
                <a:schemeClr val="accent5"/>
              </a:solidFill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1"/>
            <c:spPr>
              <a:solidFill>
                <a:schemeClr val="accent1">
                  <a:lumMod val="60000"/>
                </a:schemeClr>
              </a:solidFill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1"/>
            <c:spPr>
              <a:solidFill>
                <a:schemeClr val="accent3">
                  <a:lumMod val="60000"/>
                </a:schemeClr>
              </a:solidFill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1"/>
            <c:spPr>
              <a:solidFill>
                <a:schemeClr val="accent5">
                  <a:lumMod val="60000"/>
                </a:schemeClr>
              </a:solidFill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1"/>
            <c:explosion val="0"/>
          </c:dPt>
          <c:dLbls>
            <c:dLbl>
              <c:idx val="0"/>
              <c:layout>
                <c:manualLayout>
                  <c:x val="0.10152580006833622"/>
                  <c:y val="-6.100398591091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951019956741546E-2"/>
                  <c:y val="7.1250572277158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7813547446510164E-2"/>
                  <c:y val="-1.1711640797458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1090546996279685"/>
                  <c:y val="5.3034597769730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546033669215012E-2"/>
                  <c:y val="-2.80035542768962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7514320230685082E-2"/>
                  <c:y val="-7.04595075689335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9776281113910293E-2"/>
                  <c:y val="-3.3162325073259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физ. Лиц</c:v>
                </c:pt>
                <c:pt idx="1">
                  <c:v>Единый сельхоз налог</c:v>
                </c:pt>
                <c:pt idx="2">
                  <c:v>Налог на имущество</c:v>
                </c:pt>
                <c:pt idx="3">
                  <c:v>Доходы от использования имущества</c:v>
                </c:pt>
                <c:pt idx="4">
                  <c:v>Штрафы</c:v>
                </c:pt>
                <c:pt idx="5">
                  <c:v>Доходы от продажи имущества</c:v>
                </c:pt>
                <c:pt idx="6">
                  <c:v>Акцизы на нефтепродукты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0.30900000000000005</c:v>
                </c:pt>
                <c:pt idx="1">
                  <c:v>4.9000000000000009E-2</c:v>
                </c:pt>
                <c:pt idx="2">
                  <c:v>0.4230000000000001</c:v>
                </c:pt>
                <c:pt idx="3">
                  <c:v>2.9000000000000001E-2</c:v>
                </c:pt>
                <c:pt idx="4">
                  <c:v>4.000000000000001E-3</c:v>
                </c:pt>
                <c:pt idx="5">
                  <c:v>7.000000000000001E-3</c:v>
                </c:pt>
                <c:pt idx="6">
                  <c:v>0.17900000000000002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762885230035562E-2"/>
          <c:y val="0.23205171245062947"/>
          <c:w val="0.63132417275789021"/>
          <c:h val="0.534752177294310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5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66FF"/>
              </a:solidFill>
            </c:spPr>
          </c:dPt>
          <c:dPt>
            <c:idx val="2"/>
            <c:bubble3D val="0"/>
            <c:spPr>
              <a:solidFill>
                <a:srgbClr val="00FFFF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bubble3D val="0"/>
            <c:explosion val="57"/>
            <c:spPr>
              <a:solidFill>
                <a:srgbClr val="00CC99"/>
              </a:solidFill>
            </c:spPr>
          </c:dPt>
          <c:dLbls>
            <c:dLbl>
              <c:idx val="0"/>
              <c:layout>
                <c:manualLayout>
                  <c:x val="1.7196846074122717E-2"/>
                  <c:y val="-1.200188706890862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2163270244037411E-2"/>
                  <c:y val="1.5172428506333446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6279208931648791E-2"/>
                  <c:y val="-6.123025904275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1262273936272E-2"/>
                  <c:y val="1.023934935692076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9607730898372758E-2"/>
                  <c:y val="3.195364137622460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3.4160096916933204E-2"/>
                  <c:y val="-8.448940455891368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5.8001584433526029E-2"/>
                  <c:y val="-5.500596552073931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6773626150623845E-2"/>
                  <c:y val="-5.331935743049488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3.1872926424192212E-2"/>
                  <c:y val="-5.337973719506207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137946625440923E-3"/>
                  <c:y val="-1.3858363563468793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0,01%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3.8528606495731428E-2"/>
                  <c:y val="-1.20012832712629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269.8</c:v>
                </c:pt>
                <c:pt idx="1">
                  <c:v>288</c:v>
                </c:pt>
                <c:pt idx="2">
                  <c:v>3360.9</c:v>
                </c:pt>
                <c:pt idx="3">
                  <c:v>4348.2</c:v>
                </c:pt>
                <c:pt idx="4">
                  <c:v>6725.3</c:v>
                </c:pt>
                <c:pt idx="5">
                  <c:v>270.39999999999998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.60431086340477114"/>
          <c:y val="1.7157916431185588E-3"/>
          <c:w val="0.39331044499684148"/>
          <c:h val="0.49147800002898262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4B5AFF-B985-42D7-8DE3-33167A427F6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0"/>
      <dgm:spPr/>
    </dgm:pt>
    <dgm:pt modelId="{688A83FF-6519-45F7-8F00-173C15710EB6}" type="pres">
      <dgm:prSet presAssocID="{484B5AFF-B985-42D7-8DE3-33167A427F65}" presName="Name0" presStyleCnt="0">
        <dgm:presLayoutVars>
          <dgm:dir/>
          <dgm:resizeHandles val="exact"/>
        </dgm:presLayoutVars>
      </dgm:prSet>
      <dgm:spPr/>
    </dgm:pt>
  </dgm:ptLst>
  <dgm:cxnLst>
    <dgm:cxn modelId="{3865F7E2-1510-4E45-B750-2DFEDD26ED94}" type="presOf" srcId="{484B5AFF-B985-42D7-8DE3-33167A427F65}" destId="{688A83FF-6519-45F7-8F00-173C15710EB6}" srcOrd="0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97FE9-8FC5-4AEC-9052-49F4795F1425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1D0A9D-7AAA-4A7D-8880-53AFBA15D9A2}" type="doc">
      <dgm:prSet loTypeId="urn:microsoft.com/office/officeart/2005/8/layout/venn3" loCatId="relationship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0F036D9-75DF-4219-A98A-A383FCE60C96}" type="pres">
      <dgm:prSet presAssocID="{031D0A9D-7AAA-4A7D-8880-53AFBA15D9A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38C9C7-2217-4665-A262-F672DC7CD21C}" type="presOf" srcId="{031D0A9D-7AAA-4A7D-8880-53AFBA15D9A2}" destId="{D0F036D9-75DF-4219-A98A-A383FCE60C96}" srcOrd="0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288,0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бюджетам поселений области на капитальный ремонт автомобильных дорог общего пользования населенных пунктов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1548,3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2" custLinFactNeighborX="1291" custLinFactNeighborY="10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CF91AD-D37D-4ACB-841C-43B7948D9B23}" type="presOf" srcId="{2CF0AB45-5449-4A62-A94F-C1F055968064}" destId="{42C91321-4794-4735-8BA0-A37AC3B5657D}" srcOrd="0" destOrd="0" presId="urn:microsoft.com/office/officeart/2005/8/layout/chevron2"/>
    <dgm:cxn modelId="{6459B153-BCEB-461A-84FD-6E49764AB636}" type="presOf" srcId="{3A1C6A6B-EC2B-4CB3-B66F-948DB4B01624}" destId="{BE84007C-D63E-4D4F-AF8F-79815213F02D}" srcOrd="0" destOrd="0" presId="urn:microsoft.com/office/officeart/2005/8/layout/chevron2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6EB098AC-6E48-4602-A30E-2E3DE73246D2}" type="presOf" srcId="{AEE6D85F-7AF4-49DE-96F8-2222CD7A3745}" destId="{46E8DF73-7B6D-4DA2-AFF9-3EA3EE904412}" srcOrd="0" destOrd="0" presId="urn:microsoft.com/office/officeart/2005/8/layout/chevron2"/>
    <dgm:cxn modelId="{8FA78B4E-4A18-41F8-A834-45FA93FF2A5C}" type="presOf" srcId="{99B522A0-ADF2-4DC9-9C44-33E0ACDDC223}" destId="{288C0911-ECFA-4FD3-BBF0-27607920445D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DE93E0A4-B48D-454D-AECD-AC10D923E1BD}" type="presOf" srcId="{9B42BC38-B256-48A8-B847-94DC851C6D6E}" destId="{FCFDC4A2-A1D3-4355-9EA7-7110CA73F74F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6565F177-7D55-4D6B-BEB1-13768D75D06F}" type="presParOf" srcId="{BE84007C-D63E-4D4F-AF8F-79815213F02D}" destId="{AC17DEBC-89CC-433F-B615-A622B9D6E892}" srcOrd="0" destOrd="0" presId="urn:microsoft.com/office/officeart/2005/8/layout/chevron2"/>
    <dgm:cxn modelId="{AB03AAE7-20D5-4EA0-9743-14A935458AEA}" type="presParOf" srcId="{AC17DEBC-89CC-433F-B615-A622B9D6E892}" destId="{288C0911-ECFA-4FD3-BBF0-27607920445D}" srcOrd="0" destOrd="0" presId="urn:microsoft.com/office/officeart/2005/8/layout/chevron2"/>
    <dgm:cxn modelId="{B0E77BF5-F593-489D-B9E9-F4F1F66A5214}" type="presParOf" srcId="{AC17DEBC-89CC-433F-B615-A622B9D6E892}" destId="{42C91321-4794-4735-8BA0-A37AC3B5657D}" srcOrd="1" destOrd="0" presId="urn:microsoft.com/office/officeart/2005/8/layout/chevron2"/>
    <dgm:cxn modelId="{8633C2C2-5EBE-47AA-8CDB-EF1386B89761}" type="presParOf" srcId="{BE84007C-D63E-4D4F-AF8F-79815213F02D}" destId="{3C7DE94A-7B75-44C8-8EB9-F8E4968B0689}" srcOrd="1" destOrd="0" presId="urn:microsoft.com/office/officeart/2005/8/layout/chevron2"/>
    <dgm:cxn modelId="{E14C1666-0D43-43F4-99A4-4752D32E765F}" type="presParOf" srcId="{BE84007C-D63E-4D4F-AF8F-79815213F02D}" destId="{A2F7741E-4E9F-490B-AFB7-DEF1EE4D8728}" srcOrd="2" destOrd="0" presId="urn:microsoft.com/office/officeart/2005/8/layout/chevron2"/>
    <dgm:cxn modelId="{63FA5F4A-B409-4BDE-98DF-54B2D888DBE5}" type="presParOf" srcId="{A2F7741E-4E9F-490B-AFB7-DEF1EE4D8728}" destId="{FCFDC4A2-A1D3-4355-9EA7-7110CA73F74F}" srcOrd="0" destOrd="0" presId="urn:microsoft.com/office/officeart/2005/8/layout/chevron2"/>
    <dgm:cxn modelId="{0C221E63-B8A3-463C-AF37-8F5EE1B13044}" type="presParOf" srcId="{A2F7741E-4E9F-490B-AFB7-DEF1EE4D8728}" destId="{46E8DF73-7B6D-4DA2-AFF9-3EA3EE9044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522A0-ADF2-4DC9-9C44-33E0ACDDC223}">
      <dgm:prSet phldrT="[Текст]" custT="1"/>
      <dgm:spPr/>
      <dgm:t>
        <a:bodyPr/>
        <a:lstStyle/>
        <a:p>
          <a:pPr>
            <a:lnSpc>
              <a:spcPct val="50000"/>
            </a:lnSpc>
            <a:spcAft>
              <a:spcPct val="3500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15,9</a:t>
          </a:r>
        </a:p>
        <a:p>
          <a:pPr>
            <a:lnSpc>
              <a:spcPct val="50000"/>
            </a:lnSpc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44DB57-D7D9-4A27-BC72-281E423EF458}" type="parTrans" cxnId="{9AD35979-568F-4C45-B465-765052D45CCC}">
      <dgm:prSet/>
      <dgm:spPr/>
      <dgm:t>
        <a:bodyPr/>
        <a:lstStyle/>
        <a:p>
          <a:endParaRPr lang="ru-RU"/>
        </a:p>
      </dgm:t>
    </dgm:pt>
    <dgm:pt modelId="{3A2E745D-F619-4163-A7E6-EEC2B59D09EC}" type="sibTrans" cxnId="{9AD35979-568F-4C45-B465-765052D45CCC}">
      <dgm:prSet/>
      <dgm:spPr/>
      <dgm:t>
        <a:bodyPr/>
        <a:lstStyle/>
        <a:p>
          <a:endParaRPr lang="ru-RU"/>
        </a:p>
      </dgm:t>
    </dgm:pt>
    <dgm:pt modelId="{2CF0AB45-5449-4A62-A94F-C1F0559680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</a:t>
          </a:r>
          <a:r>
            <a:rPr lang="ru-RU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«Развитие местного самоуправления Новобурасского муниципального образования на 2015год»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108D34-3AD4-433F-AAEC-6D7C7FEBB7E8}" type="parTrans" cxnId="{703A8DB5-097E-4A2F-A2F3-4FF1A4A545D1}">
      <dgm:prSet/>
      <dgm:spPr/>
      <dgm:t>
        <a:bodyPr/>
        <a:lstStyle/>
        <a:p>
          <a:endParaRPr lang="ru-RU"/>
        </a:p>
      </dgm:t>
    </dgm:pt>
    <dgm:pt modelId="{8C26A948-29E2-4469-9651-6A191AF86E58}" type="sibTrans" cxnId="{703A8DB5-097E-4A2F-A2F3-4FF1A4A545D1}">
      <dgm:prSet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автомобильных дорог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8,8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Реализация мероприятий по проведению инженерных изысканий, специальных обследований, разработка и экспертиза проектной документации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214,3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533B7F8A-5A88-479C-90A7-5E3C4F99E784}">
      <dgm:prSet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9,0 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28F456F-C289-49CF-BC7B-DEE89BF0A752}" type="parTrans" cxnId="{E9C009E0-D0BC-4BB5-AFD8-DFE73EF09266}">
      <dgm:prSet/>
      <dgm:spPr/>
      <dgm:t>
        <a:bodyPr/>
        <a:lstStyle/>
        <a:p>
          <a:endParaRPr lang="ru-RU"/>
        </a:p>
      </dgm:t>
    </dgm:pt>
    <dgm:pt modelId="{A091E769-0407-4DA0-A710-516D6E93419B}" type="sibTrans" cxnId="{E9C009E0-D0BC-4BB5-AFD8-DFE73EF09266}">
      <dgm:prSet/>
      <dgm:spPr/>
      <dgm:t>
        <a:bodyPr/>
        <a:lstStyle/>
        <a:p>
          <a:endParaRPr lang="ru-RU"/>
        </a:p>
      </dgm:t>
    </dgm:pt>
    <dgm:pt modelId="{C77777D3-52F3-4653-979F-ACC15782AFD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оснащению сельских населенных пунктов пожарным и мотопомпами и звуковой сигнализацией для оповещения людей в случае пожара</a:t>
          </a:r>
          <a:endParaRPr lang="ru-RU" dirty="0"/>
        </a:p>
      </dgm:t>
    </dgm:pt>
    <dgm:pt modelId="{EDB660EE-8701-4135-9D07-6CF3435B4A9D}" type="parTrans" cxnId="{4ADB7A5C-E2A7-4EA1-847B-15B479CAD06D}">
      <dgm:prSet/>
      <dgm:spPr/>
      <dgm:t>
        <a:bodyPr/>
        <a:lstStyle/>
        <a:p>
          <a:endParaRPr lang="ru-RU"/>
        </a:p>
      </dgm:t>
    </dgm:pt>
    <dgm:pt modelId="{90D9E558-7ECD-436C-A34C-35D8E3609C5B}" type="sibTrans" cxnId="{4ADB7A5C-E2A7-4EA1-847B-15B479CAD06D}">
      <dgm:prSet/>
      <dgm:spPr/>
      <dgm:t>
        <a:bodyPr/>
        <a:lstStyle/>
        <a:p>
          <a:endParaRPr lang="ru-RU"/>
        </a:p>
      </dgm:t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17DEBC-89CC-433F-B615-A622B9D6E892}" type="pres">
      <dgm:prSet presAssocID="{99B522A0-ADF2-4DC9-9C44-33E0ACDDC223}" presName="composite" presStyleCnt="0"/>
      <dgm:spPr/>
    </dgm:pt>
    <dgm:pt modelId="{288C0911-ECFA-4FD3-BBF0-27607920445D}" type="pres">
      <dgm:prSet presAssocID="{99B522A0-ADF2-4DC9-9C44-33E0ACDDC22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91321-4794-4735-8BA0-A37AC3B5657D}" type="pres">
      <dgm:prSet presAssocID="{99B522A0-ADF2-4DC9-9C44-33E0ACDDC22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DE94A-7B75-44C8-8EB9-F8E4968B0689}" type="pres">
      <dgm:prSet presAssocID="{3A2E745D-F619-4163-A7E6-EEC2B59D09EC}" presName="sp" presStyleCnt="0"/>
      <dgm:spPr/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7F2C8-A9D5-407F-96A4-DE48CCF6C6B5}" type="pres">
      <dgm:prSet presAssocID="{9EF3DCFA-8015-4695-ADA1-69E58AD77A22}" presName="sp" presStyleCnt="0"/>
      <dgm:spPr/>
    </dgm:pt>
    <dgm:pt modelId="{454DB4A1-43BE-4A30-A556-330120640397}" type="pres">
      <dgm:prSet presAssocID="{533B7F8A-5A88-479C-90A7-5E3C4F99E784}" presName="composite" presStyleCnt="0"/>
      <dgm:spPr/>
    </dgm:pt>
    <dgm:pt modelId="{0EA6392C-52ED-442A-983D-1F21D8C8763D}" type="pres">
      <dgm:prSet presAssocID="{533B7F8A-5A88-479C-90A7-5E3C4F99E78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AF23E-FE28-4528-9345-E68FF371EC1C}" type="pres">
      <dgm:prSet presAssocID="{533B7F8A-5A88-479C-90A7-5E3C4F99E78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DB7A5C-E2A7-4EA1-847B-15B479CAD06D}" srcId="{533B7F8A-5A88-479C-90A7-5E3C4F99E784}" destId="{C77777D3-52F3-4653-979F-ACC15782AFDB}" srcOrd="0" destOrd="0" parTransId="{EDB660EE-8701-4135-9D07-6CF3435B4A9D}" sibTransId="{90D9E558-7ECD-436C-A34C-35D8E3609C5B}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53980197-E693-43D4-8A87-105ED2BBA896}" type="presOf" srcId="{C77777D3-52F3-4653-979F-ACC15782AFDB}" destId="{25DAF23E-FE28-4528-9345-E68FF371EC1C}" srcOrd="0" destOrd="0" presId="urn:microsoft.com/office/officeart/2005/8/layout/chevron2"/>
    <dgm:cxn modelId="{304B70BA-5E89-4E0C-BABA-CCFA6042E388}" type="presOf" srcId="{99B522A0-ADF2-4DC9-9C44-33E0ACDDC223}" destId="{288C0911-ECFA-4FD3-BBF0-27607920445D}" srcOrd="0" destOrd="0" presId="urn:microsoft.com/office/officeart/2005/8/layout/chevron2"/>
    <dgm:cxn modelId="{703A8DB5-097E-4A2F-A2F3-4FF1A4A545D1}" srcId="{99B522A0-ADF2-4DC9-9C44-33E0ACDDC223}" destId="{2CF0AB45-5449-4A62-A94F-C1F055968064}" srcOrd="0" destOrd="0" parTransId="{08108D34-3AD4-433F-AAEC-6D7C7FEBB7E8}" sibTransId="{8C26A948-29E2-4469-9651-6A191AF86E58}"/>
    <dgm:cxn modelId="{A43E7D4E-717E-419C-A0C5-9A0C3CDE4C82}" type="presOf" srcId="{98163308-9119-464A-97D1-105BDBCDBFD6}" destId="{DBF393AE-1A39-4869-A1F7-FC90C3704F37}" srcOrd="0" destOrd="0" presId="urn:microsoft.com/office/officeart/2005/8/layout/chevron2"/>
    <dgm:cxn modelId="{E9C009E0-D0BC-4BB5-AFD8-DFE73EF09266}" srcId="{3A1C6A6B-EC2B-4CB3-B66F-948DB4B01624}" destId="{533B7F8A-5A88-479C-90A7-5E3C4F99E784}" srcOrd="3" destOrd="0" parTransId="{928F456F-C289-49CF-BC7B-DEE89BF0A752}" sibTransId="{A091E769-0407-4DA0-A710-516D6E93419B}"/>
    <dgm:cxn modelId="{AEDA1C76-1239-4A9A-9F8D-9F218E8CFF36}" srcId="{3A1C6A6B-EC2B-4CB3-B66F-948DB4B01624}" destId="{9B42BC38-B256-48A8-B847-94DC851C6D6E}" srcOrd="1" destOrd="0" parTransId="{7D5A01D6-76C5-402A-9C83-F96190FA621B}" sibTransId="{31EA7FDA-0D29-4A88-88DB-3A76904F9842}"/>
    <dgm:cxn modelId="{85CF7869-CF58-4D2C-BBC2-D197E685E014}" type="presOf" srcId="{3A1C6A6B-EC2B-4CB3-B66F-948DB4B01624}" destId="{BE84007C-D63E-4D4F-AF8F-79815213F02D}" srcOrd="0" destOrd="0" presId="urn:microsoft.com/office/officeart/2005/8/layout/chevron2"/>
    <dgm:cxn modelId="{6FD13687-FDD4-41E9-8060-F433241BAB1B}" type="presOf" srcId="{2CF0AB45-5449-4A62-A94F-C1F055968064}" destId="{42C91321-4794-4735-8BA0-A37AC3B5657D}" srcOrd="0" destOrd="0" presId="urn:microsoft.com/office/officeart/2005/8/layout/chevron2"/>
    <dgm:cxn modelId="{3BA1F802-3A4D-49C1-A308-6498321832A8}" type="presOf" srcId="{AEE6D85F-7AF4-49DE-96F8-2222CD7A3745}" destId="{46E8DF73-7B6D-4DA2-AFF9-3EA3EE904412}" srcOrd="0" destOrd="0" presId="urn:microsoft.com/office/officeart/2005/8/layout/chevron2"/>
    <dgm:cxn modelId="{9AD35979-568F-4C45-B465-765052D45CCC}" srcId="{3A1C6A6B-EC2B-4CB3-B66F-948DB4B01624}" destId="{99B522A0-ADF2-4DC9-9C44-33E0ACDDC223}" srcOrd="0" destOrd="0" parTransId="{9F44DB57-D7D9-4A27-BC72-281E423EF458}" sibTransId="{3A2E745D-F619-4163-A7E6-EEC2B59D09EC}"/>
    <dgm:cxn modelId="{7F984DA5-163C-431A-BE1D-0335B64520AA}" type="presOf" srcId="{533B7F8A-5A88-479C-90A7-5E3C4F99E784}" destId="{0EA6392C-52ED-442A-983D-1F21D8C8763D}" srcOrd="0" destOrd="0" presId="urn:microsoft.com/office/officeart/2005/8/layout/chevron2"/>
    <dgm:cxn modelId="{C474BE39-7BD8-40F7-82C4-E8FAF37BA84E}" srcId="{3A1C6A6B-EC2B-4CB3-B66F-948DB4B01624}" destId="{98163308-9119-464A-97D1-105BDBCDBFD6}" srcOrd="2" destOrd="0" parTransId="{4F641965-60C0-4D58-AB97-308EBB572C3C}" sibTransId="{9EF3DCFA-8015-4695-ADA1-69E58AD77A22}"/>
    <dgm:cxn modelId="{2D454D66-2943-4D3A-A338-CB8D5E321439}" type="presOf" srcId="{9B42BC38-B256-48A8-B847-94DC851C6D6E}" destId="{FCFDC4A2-A1D3-4355-9EA7-7110CA73F74F}" srcOrd="0" destOrd="0" presId="urn:microsoft.com/office/officeart/2005/8/layout/chevron2"/>
    <dgm:cxn modelId="{194C3277-B638-4529-A9AF-F93A008E8122}" type="presOf" srcId="{02D68CBB-B9AF-4322-A887-E8FB0380AE82}" destId="{671EA223-3499-4E3E-A492-C251B58E7A5D}" srcOrd="0" destOrd="0" presId="urn:microsoft.com/office/officeart/2005/8/layout/chevron2"/>
    <dgm:cxn modelId="{EFD5FBC4-AEBD-4657-92FE-FACB2D1464BA}" type="presParOf" srcId="{BE84007C-D63E-4D4F-AF8F-79815213F02D}" destId="{AC17DEBC-89CC-433F-B615-A622B9D6E892}" srcOrd="0" destOrd="0" presId="urn:microsoft.com/office/officeart/2005/8/layout/chevron2"/>
    <dgm:cxn modelId="{7319248E-BD95-450C-9541-2CA7C6E11316}" type="presParOf" srcId="{AC17DEBC-89CC-433F-B615-A622B9D6E892}" destId="{288C0911-ECFA-4FD3-BBF0-27607920445D}" srcOrd="0" destOrd="0" presId="urn:microsoft.com/office/officeart/2005/8/layout/chevron2"/>
    <dgm:cxn modelId="{7678D97B-58C7-4BAE-9861-F437D8F347DB}" type="presParOf" srcId="{AC17DEBC-89CC-433F-B615-A622B9D6E892}" destId="{42C91321-4794-4735-8BA0-A37AC3B5657D}" srcOrd="1" destOrd="0" presId="urn:microsoft.com/office/officeart/2005/8/layout/chevron2"/>
    <dgm:cxn modelId="{1FF5A32C-FC3A-49BE-98D8-C791740724A6}" type="presParOf" srcId="{BE84007C-D63E-4D4F-AF8F-79815213F02D}" destId="{3C7DE94A-7B75-44C8-8EB9-F8E4968B0689}" srcOrd="1" destOrd="0" presId="urn:microsoft.com/office/officeart/2005/8/layout/chevron2"/>
    <dgm:cxn modelId="{C2754B07-AC5A-4E6D-BAD8-B142F3A6BA58}" type="presParOf" srcId="{BE84007C-D63E-4D4F-AF8F-79815213F02D}" destId="{A2F7741E-4E9F-490B-AFB7-DEF1EE4D8728}" srcOrd="2" destOrd="0" presId="urn:microsoft.com/office/officeart/2005/8/layout/chevron2"/>
    <dgm:cxn modelId="{B9E94BAF-33A8-4C64-ABD5-1518948381AF}" type="presParOf" srcId="{A2F7741E-4E9F-490B-AFB7-DEF1EE4D8728}" destId="{FCFDC4A2-A1D3-4355-9EA7-7110CA73F74F}" srcOrd="0" destOrd="0" presId="urn:microsoft.com/office/officeart/2005/8/layout/chevron2"/>
    <dgm:cxn modelId="{FAA9B454-7DB3-49F3-8B7E-76A581604C1D}" type="presParOf" srcId="{A2F7741E-4E9F-490B-AFB7-DEF1EE4D8728}" destId="{46E8DF73-7B6D-4DA2-AFF9-3EA3EE904412}" srcOrd="1" destOrd="0" presId="urn:microsoft.com/office/officeart/2005/8/layout/chevron2"/>
    <dgm:cxn modelId="{C3C6B9C0-C315-461A-B37B-8A059F89020E}" type="presParOf" srcId="{BE84007C-D63E-4D4F-AF8F-79815213F02D}" destId="{C8E060EA-CA2D-465B-A408-2DF472AA0411}" srcOrd="3" destOrd="0" presId="urn:microsoft.com/office/officeart/2005/8/layout/chevron2"/>
    <dgm:cxn modelId="{CC789DA0-4FA1-438A-952A-AD6DCA6CEDB0}" type="presParOf" srcId="{BE84007C-D63E-4D4F-AF8F-79815213F02D}" destId="{866241CD-5829-472F-B2E9-2B243F341268}" srcOrd="4" destOrd="0" presId="urn:microsoft.com/office/officeart/2005/8/layout/chevron2"/>
    <dgm:cxn modelId="{40F2C6A9-6158-4B8B-88BF-E8350EE13A9F}" type="presParOf" srcId="{866241CD-5829-472F-B2E9-2B243F341268}" destId="{DBF393AE-1A39-4869-A1F7-FC90C3704F37}" srcOrd="0" destOrd="0" presId="urn:microsoft.com/office/officeart/2005/8/layout/chevron2"/>
    <dgm:cxn modelId="{0163905C-2C33-4F2C-A2D9-4CF63D6680D1}" type="presParOf" srcId="{866241CD-5829-472F-B2E9-2B243F341268}" destId="{671EA223-3499-4E3E-A492-C251B58E7A5D}" srcOrd="1" destOrd="0" presId="urn:microsoft.com/office/officeart/2005/8/layout/chevron2"/>
    <dgm:cxn modelId="{FB498E2A-9A4E-49E1-B494-1E4FD2D014EF}" type="presParOf" srcId="{BE84007C-D63E-4D4F-AF8F-79815213F02D}" destId="{F827F2C8-A9D5-407F-96A4-DE48CCF6C6B5}" srcOrd="5" destOrd="0" presId="urn:microsoft.com/office/officeart/2005/8/layout/chevron2"/>
    <dgm:cxn modelId="{0B08D365-9A27-4269-BD4A-EF35D302661D}" type="presParOf" srcId="{BE84007C-D63E-4D4F-AF8F-79815213F02D}" destId="{454DB4A1-43BE-4A30-A556-330120640397}" srcOrd="6" destOrd="0" presId="urn:microsoft.com/office/officeart/2005/8/layout/chevron2"/>
    <dgm:cxn modelId="{8FDB20B9-6E65-477A-A8FD-3A376798F075}" type="presParOf" srcId="{454DB4A1-43BE-4A30-A556-330120640397}" destId="{0EA6392C-52ED-442A-983D-1F21D8C8763D}" srcOrd="0" destOrd="0" presId="urn:microsoft.com/office/officeart/2005/8/layout/chevron2"/>
    <dgm:cxn modelId="{0E80C2C9-1769-4D14-A839-8EFA1534586D}" type="presParOf" srcId="{454DB4A1-43BE-4A30-A556-330120640397}" destId="{25DAF23E-FE28-4528-9345-E68FF371EC1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территории населенных пунктов, входящих в состав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1549,6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Реализация мероприятий по организации уличного освещения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2515,2</a:t>
          </a:r>
        </a:p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185B741F-0F6B-435A-B0F5-0C077740CCA7}">
      <dgm:prSet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66,3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600" dirty="0" smtClean="0"/>
            <a:t>.</a:t>
          </a:r>
          <a:endParaRPr lang="ru-RU" sz="1600" dirty="0"/>
        </a:p>
      </dgm:t>
    </dgm:pt>
    <dgm:pt modelId="{E702B7A5-07D6-4B70-A2BB-7E21831803F4}" type="parTrans" cxnId="{3B62727C-3F4C-4F31-A937-859CE929218A}">
      <dgm:prSet/>
      <dgm:spPr/>
    </dgm:pt>
    <dgm:pt modelId="{B6D19BE2-5518-4F8C-A96B-7B705C1481E9}" type="sibTrans" cxnId="{3B62727C-3F4C-4F31-A937-859CE929218A}">
      <dgm:prSet/>
      <dgm:spPr/>
    </dgm:pt>
    <dgm:pt modelId="{2093ECCE-43AA-46D6-905B-67E566B9B4E8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организации праздничного оформления территории</a:t>
          </a:r>
          <a:endParaRPr lang="ru-RU" dirty="0"/>
        </a:p>
      </dgm:t>
    </dgm:pt>
    <dgm:pt modelId="{87912E27-DF51-4D9D-B09E-3DB10C2EFA86}" type="parTrans" cxnId="{CF015CAB-DD22-41B2-A72D-3D946656A7B1}">
      <dgm:prSet/>
      <dgm:spPr/>
    </dgm:pt>
    <dgm:pt modelId="{3A008C39-C5A1-4EC0-B81E-2E9ACF01E994}" type="sibTrans" cxnId="{CF015CAB-DD22-41B2-A72D-3D946656A7B1}">
      <dgm:prSet/>
      <dgm:spPr/>
    </dgm:pt>
    <dgm:pt modelId="{F3AE1D11-8835-4DB8-9FF0-C1EC286E2B2D}">
      <dgm:prSet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0,7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62FC125-1148-401F-9BB2-00B348E594A6}" type="parTrans" cxnId="{643B93AF-2AD9-4332-A9E5-DFBFFEC8B052}">
      <dgm:prSet/>
      <dgm:spPr/>
    </dgm:pt>
    <dgm:pt modelId="{220119AB-8813-40BE-9DDD-C44FB9ADC72A}" type="sibTrans" cxnId="{643B93AF-2AD9-4332-A9E5-DFBFFEC8B052}">
      <dgm:prSet/>
      <dgm:spPr/>
    </dgm:pt>
    <dgm:pt modelId="{38EB1067-DE53-4BFB-8658-53CAE2BFFE8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оборудованию детской (спортивной) площадки, площадки отдыха</a:t>
          </a:r>
          <a:endParaRPr lang="ru-RU" dirty="0"/>
        </a:p>
      </dgm:t>
    </dgm:pt>
    <dgm:pt modelId="{71A235E0-110D-4BC5-86FE-D465199CC998}" type="parTrans" cxnId="{E1D21A3F-73B1-4E33-8209-B7151B7CD3FB}">
      <dgm:prSet/>
      <dgm:spPr/>
    </dgm:pt>
    <dgm:pt modelId="{19C927E9-5D2A-4AD1-BE8A-656496C2759D}" type="sibTrans" cxnId="{E1D21A3F-73B1-4E33-8209-B7151B7CD3FB}">
      <dgm:prSet/>
      <dgm:spPr/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C8D91D0E-9A8A-4A58-A68E-6AF2691DE7F6}" type="pres">
      <dgm:prSet presAssocID="{185B741F-0F6B-435A-B0F5-0C077740CCA7}" presName="composite" presStyleCnt="0"/>
      <dgm:spPr/>
    </dgm:pt>
    <dgm:pt modelId="{32601032-F84B-4AA8-8C03-AB2EFBE28A05}" type="pres">
      <dgm:prSet presAssocID="{185B741F-0F6B-435A-B0F5-0C077740CCA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75138-F8D1-4F3B-897A-0DF331F148C2}" type="pres">
      <dgm:prSet presAssocID="{185B741F-0F6B-435A-B0F5-0C077740CCA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A695E-A104-43A4-AB0C-21B3AFE2F893}" type="pres">
      <dgm:prSet presAssocID="{B6D19BE2-5518-4F8C-A96B-7B705C1481E9}" presName="sp" presStyleCnt="0"/>
      <dgm:spPr/>
    </dgm:pt>
    <dgm:pt modelId="{3D225F3A-75E9-4F82-8DE0-FD3E6530BD40}" type="pres">
      <dgm:prSet presAssocID="{F3AE1D11-8835-4DB8-9FF0-C1EC286E2B2D}" presName="composite" presStyleCnt="0"/>
      <dgm:spPr/>
    </dgm:pt>
    <dgm:pt modelId="{90A8DACA-9C8C-4C37-B968-E749E4FBE97C}" type="pres">
      <dgm:prSet presAssocID="{F3AE1D11-8835-4DB8-9FF0-C1EC286E2B2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71CA1-0763-4DE3-91D7-D5A508705E22}" type="pres">
      <dgm:prSet presAssocID="{F3AE1D11-8835-4DB8-9FF0-C1EC286E2B2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63C72-B656-4527-98D1-DAC4EACB2B03}" type="pres">
      <dgm:prSet presAssocID="{220119AB-8813-40BE-9DDD-C44FB9ADC72A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3" presStyleCnt="4" custLinFactNeighborX="947" custLinFactNeighborY="7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3B93AF-2AD9-4332-A9E5-DFBFFEC8B052}" srcId="{3A1C6A6B-EC2B-4CB3-B66F-948DB4B01624}" destId="{F3AE1D11-8835-4DB8-9FF0-C1EC286E2B2D}" srcOrd="2" destOrd="0" parTransId="{862FC125-1148-401F-9BB2-00B348E594A6}" sibTransId="{220119AB-8813-40BE-9DDD-C44FB9ADC72A}"/>
    <dgm:cxn modelId="{C474BE39-7BD8-40F7-82C4-E8FAF37BA84E}" srcId="{3A1C6A6B-EC2B-4CB3-B66F-948DB4B01624}" destId="{98163308-9119-464A-97D1-105BDBCDBFD6}" srcOrd="3" destOrd="0" parTransId="{4F641965-60C0-4D58-AB97-308EBB572C3C}" sibTransId="{9EF3DCFA-8015-4695-ADA1-69E58AD77A22}"/>
    <dgm:cxn modelId="{3E466A69-7FF4-4666-A834-421172ABABED}" type="presOf" srcId="{AEE6D85F-7AF4-49DE-96F8-2222CD7A3745}" destId="{46E8DF73-7B6D-4DA2-AFF9-3EA3EE904412}" srcOrd="0" destOrd="0" presId="urn:microsoft.com/office/officeart/2005/8/layout/chevron2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3B62727C-3F4C-4F31-A937-859CE929218A}" srcId="{3A1C6A6B-EC2B-4CB3-B66F-948DB4B01624}" destId="{185B741F-0F6B-435A-B0F5-0C077740CCA7}" srcOrd="1" destOrd="0" parTransId="{E702B7A5-07D6-4B70-A2BB-7E21831803F4}" sibTransId="{B6D19BE2-5518-4F8C-A96B-7B705C1481E9}"/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84AC53AB-1358-469D-A8C0-FC3DD4F74B6B}" type="presOf" srcId="{3A1C6A6B-EC2B-4CB3-B66F-948DB4B01624}" destId="{BE84007C-D63E-4D4F-AF8F-79815213F02D}" srcOrd="0" destOrd="0" presId="urn:microsoft.com/office/officeart/2005/8/layout/chevron2"/>
    <dgm:cxn modelId="{6C08A4F5-7042-4850-9158-DF5ABE508865}" type="presOf" srcId="{9B42BC38-B256-48A8-B847-94DC851C6D6E}" destId="{FCFDC4A2-A1D3-4355-9EA7-7110CA73F74F}" srcOrd="0" destOrd="0" presId="urn:microsoft.com/office/officeart/2005/8/layout/chevron2"/>
    <dgm:cxn modelId="{D6BF12AF-0EBC-494B-8782-4190BFA5F7C3}" type="presOf" srcId="{F3AE1D11-8835-4DB8-9FF0-C1EC286E2B2D}" destId="{90A8DACA-9C8C-4C37-B968-E749E4FBE97C}" srcOrd="0" destOrd="0" presId="urn:microsoft.com/office/officeart/2005/8/layout/chevron2"/>
    <dgm:cxn modelId="{47AEE5DF-6D40-4D6B-B64F-783A32622CFD}" type="presOf" srcId="{02D68CBB-B9AF-4322-A887-E8FB0380AE82}" destId="{671EA223-3499-4E3E-A492-C251B58E7A5D}" srcOrd="0" destOrd="0" presId="urn:microsoft.com/office/officeart/2005/8/layout/chevron2"/>
    <dgm:cxn modelId="{F2379028-6F6D-4844-9E23-B33E35D6FF7C}" type="presOf" srcId="{2093ECCE-43AA-46D6-905B-67E566B9B4E8}" destId="{0B275138-F8D1-4F3B-897A-0DF331F148C2}" srcOrd="0" destOrd="0" presId="urn:microsoft.com/office/officeart/2005/8/layout/chevron2"/>
    <dgm:cxn modelId="{8C9BD55E-848D-4970-A264-FBCFA54EB72B}" type="presOf" srcId="{38EB1067-DE53-4BFB-8658-53CAE2BFFE8B}" destId="{A3671CA1-0763-4DE3-91D7-D5A508705E22}" srcOrd="0" destOrd="0" presId="urn:microsoft.com/office/officeart/2005/8/layout/chevron2"/>
    <dgm:cxn modelId="{CF015CAB-DD22-41B2-A72D-3D946656A7B1}" srcId="{185B741F-0F6B-435A-B0F5-0C077740CCA7}" destId="{2093ECCE-43AA-46D6-905B-67E566B9B4E8}" srcOrd="0" destOrd="0" parTransId="{87912E27-DF51-4D9D-B09E-3DB10C2EFA86}" sibTransId="{3A008C39-C5A1-4EC0-B81E-2E9ACF01E994}"/>
    <dgm:cxn modelId="{E1D21A3F-73B1-4E33-8209-B7151B7CD3FB}" srcId="{F3AE1D11-8835-4DB8-9FF0-C1EC286E2B2D}" destId="{38EB1067-DE53-4BFB-8658-53CAE2BFFE8B}" srcOrd="0" destOrd="0" parTransId="{71A235E0-110D-4BC5-86FE-D465199CC998}" sibTransId="{19C927E9-5D2A-4AD1-BE8A-656496C2759D}"/>
    <dgm:cxn modelId="{E476B3D7-8CAC-4AE0-8493-EC223B530BEE}" type="presOf" srcId="{185B741F-0F6B-435A-B0F5-0C077740CCA7}" destId="{32601032-F84B-4AA8-8C03-AB2EFBE28A05}" srcOrd="0" destOrd="0" presId="urn:microsoft.com/office/officeart/2005/8/layout/chevron2"/>
    <dgm:cxn modelId="{CF02AA6A-B0C8-401E-85B6-2D335D7B22E1}" type="presOf" srcId="{98163308-9119-464A-97D1-105BDBCDBFD6}" destId="{DBF393AE-1A39-4869-A1F7-FC90C3704F37}" srcOrd="0" destOrd="0" presId="urn:microsoft.com/office/officeart/2005/8/layout/chevron2"/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524314CE-3A69-4E68-955D-0E853807B016}" type="presParOf" srcId="{BE84007C-D63E-4D4F-AF8F-79815213F02D}" destId="{A2F7741E-4E9F-490B-AFB7-DEF1EE4D8728}" srcOrd="0" destOrd="0" presId="urn:microsoft.com/office/officeart/2005/8/layout/chevron2"/>
    <dgm:cxn modelId="{E62A5D56-DEC2-402E-8451-B1973D229206}" type="presParOf" srcId="{A2F7741E-4E9F-490B-AFB7-DEF1EE4D8728}" destId="{FCFDC4A2-A1D3-4355-9EA7-7110CA73F74F}" srcOrd="0" destOrd="0" presId="urn:microsoft.com/office/officeart/2005/8/layout/chevron2"/>
    <dgm:cxn modelId="{02242593-AA30-492D-88DA-1A33687BE2E9}" type="presParOf" srcId="{A2F7741E-4E9F-490B-AFB7-DEF1EE4D8728}" destId="{46E8DF73-7B6D-4DA2-AFF9-3EA3EE904412}" srcOrd="1" destOrd="0" presId="urn:microsoft.com/office/officeart/2005/8/layout/chevron2"/>
    <dgm:cxn modelId="{F2A3A8CA-387D-4350-AA67-0D1C2C0CE60E}" type="presParOf" srcId="{BE84007C-D63E-4D4F-AF8F-79815213F02D}" destId="{C8E060EA-CA2D-465B-A408-2DF472AA0411}" srcOrd="1" destOrd="0" presId="urn:microsoft.com/office/officeart/2005/8/layout/chevron2"/>
    <dgm:cxn modelId="{1F063083-9621-447F-B5F0-EDE8EA72358A}" type="presParOf" srcId="{BE84007C-D63E-4D4F-AF8F-79815213F02D}" destId="{C8D91D0E-9A8A-4A58-A68E-6AF2691DE7F6}" srcOrd="2" destOrd="0" presId="urn:microsoft.com/office/officeart/2005/8/layout/chevron2"/>
    <dgm:cxn modelId="{D5DF2643-01DB-4674-A91C-37206FE4D083}" type="presParOf" srcId="{C8D91D0E-9A8A-4A58-A68E-6AF2691DE7F6}" destId="{32601032-F84B-4AA8-8C03-AB2EFBE28A05}" srcOrd="0" destOrd="0" presId="urn:microsoft.com/office/officeart/2005/8/layout/chevron2"/>
    <dgm:cxn modelId="{6893623D-8C95-4530-85A0-E29BC61A27B6}" type="presParOf" srcId="{C8D91D0E-9A8A-4A58-A68E-6AF2691DE7F6}" destId="{0B275138-F8D1-4F3B-897A-0DF331F148C2}" srcOrd="1" destOrd="0" presId="urn:microsoft.com/office/officeart/2005/8/layout/chevron2"/>
    <dgm:cxn modelId="{A587CA83-7990-42BA-8F67-4396EDDE848D}" type="presParOf" srcId="{BE84007C-D63E-4D4F-AF8F-79815213F02D}" destId="{11CA695E-A104-43A4-AB0C-21B3AFE2F893}" srcOrd="3" destOrd="0" presId="urn:microsoft.com/office/officeart/2005/8/layout/chevron2"/>
    <dgm:cxn modelId="{0D110AC1-8C5F-4F1D-89C3-A9D70C59366D}" type="presParOf" srcId="{BE84007C-D63E-4D4F-AF8F-79815213F02D}" destId="{3D225F3A-75E9-4F82-8DE0-FD3E6530BD40}" srcOrd="4" destOrd="0" presId="urn:microsoft.com/office/officeart/2005/8/layout/chevron2"/>
    <dgm:cxn modelId="{B98FF7F6-3DA4-44E7-A3D7-EA6A4B80B021}" type="presParOf" srcId="{3D225F3A-75E9-4F82-8DE0-FD3E6530BD40}" destId="{90A8DACA-9C8C-4C37-B968-E749E4FBE97C}" srcOrd="0" destOrd="0" presId="urn:microsoft.com/office/officeart/2005/8/layout/chevron2"/>
    <dgm:cxn modelId="{2CFA8ECA-4C89-4245-9A9C-C3FF3A659B10}" type="presParOf" srcId="{3D225F3A-75E9-4F82-8DE0-FD3E6530BD40}" destId="{A3671CA1-0763-4DE3-91D7-D5A508705E22}" srcOrd="1" destOrd="0" presId="urn:microsoft.com/office/officeart/2005/8/layout/chevron2"/>
    <dgm:cxn modelId="{A4C303D2-DE9A-4DC2-8D88-5D5E53EAF250}" type="presParOf" srcId="{BE84007C-D63E-4D4F-AF8F-79815213F02D}" destId="{97C63C72-B656-4527-98D1-DAC4EACB2B03}" srcOrd="5" destOrd="0" presId="urn:microsoft.com/office/officeart/2005/8/layout/chevron2"/>
    <dgm:cxn modelId="{2F010767-366C-4FFC-8E5F-85B2040FA1DF}" type="presParOf" srcId="{BE84007C-D63E-4D4F-AF8F-79815213F02D}" destId="{866241CD-5829-472F-B2E9-2B243F341268}" srcOrd="6" destOrd="0" presId="urn:microsoft.com/office/officeart/2005/8/layout/chevron2"/>
    <dgm:cxn modelId="{E6222714-EAC3-4D55-B1A1-F8D2CFDF8D7E}" type="presParOf" srcId="{866241CD-5829-472F-B2E9-2B243F341268}" destId="{DBF393AE-1A39-4869-A1F7-FC90C3704F37}" srcOrd="0" destOrd="0" presId="urn:microsoft.com/office/officeart/2005/8/layout/chevron2"/>
    <dgm:cxn modelId="{A509421C-817D-480F-A956-FEE703077A8A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A1C6A6B-EC2B-4CB3-B66F-948DB4B01624}" type="doc">
      <dgm:prSet loTypeId="urn:microsoft.com/office/officeart/2005/8/layout/chevron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EE6D85F-7AF4-49DE-96F8-2222CD7A374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памятников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</a:t>
          </a:r>
          <a:endParaRPr lang="ru-RU" dirty="0"/>
        </a:p>
      </dgm:t>
    </dgm:pt>
    <dgm:pt modelId="{61768A2A-C541-4FF2-B34C-08F230661222}" type="parTrans" cxnId="{894281C0-92AA-4893-A078-92D2E585136E}">
      <dgm:prSet/>
      <dgm:spPr/>
      <dgm:t>
        <a:bodyPr/>
        <a:lstStyle/>
        <a:p>
          <a:endParaRPr lang="ru-RU"/>
        </a:p>
      </dgm:t>
    </dgm:pt>
    <dgm:pt modelId="{767C0D63-CC8B-4E5B-8250-BABFD4D12593}" type="sibTrans" cxnId="{894281C0-92AA-4893-A078-92D2E585136E}">
      <dgm:prSet/>
      <dgm:spPr/>
      <dgm:t>
        <a:bodyPr/>
        <a:lstStyle/>
        <a:p>
          <a:endParaRPr lang="ru-RU"/>
        </a:p>
      </dgm:t>
    </dgm:pt>
    <dgm:pt modelId="{98163308-9119-464A-97D1-105BDBCDBFD6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40,0</a:t>
          </a:r>
        </a:p>
        <a:p>
          <a:pPr>
            <a:spcAft>
              <a:spcPts val="0"/>
            </a:spcAft>
          </a:pP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641965-60C0-4D58-AB97-308EBB572C3C}" type="parTrans" cxnId="{C474BE39-7BD8-40F7-82C4-E8FAF37BA84E}">
      <dgm:prSet/>
      <dgm:spPr/>
      <dgm:t>
        <a:bodyPr/>
        <a:lstStyle/>
        <a:p>
          <a:endParaRPr lang="ru-RU"/>
        </a:p>
      </dgm:t>
    </dgm:pt>
    <dgm:pt modelId="{9EF3DCFA-8015-4695-ADA1-69E58AD77A22}" type="sibTrans" cxnId="{C474BE39-7BD8-40F7-82C4-E8FAF37BA84E}">
      <dgm:prSet/>
      <dgm:spPr/>
      <dgm:t>
        <a:bodyPr/>
        <a:lstStyle/>
        <a:p>
          <a:endParaRPr lang="ru-RU"/>
        </a:p>
      </dgm:t>
    </dgm:pt>
    <dgm:pt modelId="{02D68CBB-B9AF-4322-A887-E8FB0380AE82}">
      <dgm:prSet phldrT="[Текст]"/>
      <dgm:spPr/>
      <dgm:t>
        <a:bodyPr/>
        <a:lstStyle/>
        <a:p>
          <a:r>
            <a:rPr lang="ru-RU" dirty="0" smtClean="0"/>
            <a:t>Реализация мероприятий в рамках МП «Старшее поколение в </a:t>
          </a:r>
          <a:r>
            <a:rPr lang="ru-RU" dirty="0" err="1" smtClean="0"/>
            <a:t>Новобурасском</a:t>
          </a:r>
          <a:r>
            <a:rPr lang="ru-RU" dirty="0" smtClean="0"/>
            <a:t> муниципальном образовании </a:t>
          </a:r>
          <a:r>
            <a:rPr lang="ru-RU" dirty="0" err="1" smtClean="0"/>
            <a:t>Новобурасского</a:t>
          </a:r>
          <a:r>
            <a:rPr lang="ru-RU" dirty="0" smtClean="0"/>
            <a:t> муниципального района Саратовской области на 2015год»</a:t>
          </a:r>
          <a:endParaRPr lang="ru-RU" dirty="0"/>
        </a:p>
      </dgm:t>
    </dgm:pt>
    <dgm:pt modelId="{947A92E3-FA92-40B3-B280-AB5EC2B9E3CC}" type="parTrans" cxnId="{80F56E60-D033-4A2E-94C7-5687C3E4F328}">
      <dgm:prSet/>
      <dgm:spPr/>
      <dgm:t>
        <a:bodyPr/>
        <a:lstStyle/>
        <a:p>
          <a:endParaRPr lang="ru-RU"/>
        </a:p>
      </dgm:t>
    </dgm:pt>
    <dgm:pt modelId="{E9A59A5E-41F5-46CD-BBB1-6063BFE2A7C6}" type="sibTrans" cxnId="{80F56E60-D033-4A2E-94C7-5687C3E4F328}">
      <dgm:prSet/>
      <dgm:spPr/>
      <dgm:t>
        <a:bodyPr/>
        <a:lstStyle/>
        <a:p>
          <a:endParaRPr lang="ru-RU"/>
        </a:p>
      </dgm:t>
    </dgm:pt>
    <dgm:pt modelId="{9B42BC38-B256-48A8-B847-94DC851C6D6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44,5 </a:t>
          </a:r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A01D6-76C5-402A-9C83-F96190FA621B}" type="parTrans" cxnId="{AEDA1C76-1239-4A9A-9F8D-9F218E8CFF36}">
      <dgm:prSet/>
      <dgm:spPr/>
      <dgm:t>
        <a:bodyPr/>
        <a:lstStyle/>
        <a:p>
          <a:endParaRPr lang="ru-RU"/>
        </a:p>
      </dgm:t>
    </dgm:pt>
    <dgm:pt modelId="{31EA7FDA-0D29-4A88-88DB-3A76904F9842}" type="sibTrans" cxnId="{AEDA1C76-1239-4A9A-9F8D-9F218E8CFF36}">
      <dgm:prSet/>
      <dgm:spPr/>
      <dgm:t>
        <a:bodyPr/>
        <a:lstStyle/>
        <a:p>
          <a:endParaRPr lang="ru-RU"/>
        </a:p>
      </dgm:t>
    </dgm:pt>
    <dgm:pt modelId="{185B741F-0F6B-435A-B0F5-0C077740CCA7}">
      <dgm:prSet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58,3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600" dirty="0" smtClean="0"/>
            <a:t>.</a:t>
          </a:r>
          <a:endParaRPr lang="ru-RU" sz="1600" dirty="0"/>
        </a:p>
      </dgm:t>
    </dgm:pt>
    <dgm:pt modelId="{E702B7A5-07D6-4B70-A2BB-7E21831803F4}" type="parTrans" cxnId="{3B62727C-3F4C-4F31-A937-859CE929218A}">
      <dgm:prSet/>
      <dgm:spPr/>
    </dgm:pt>
    <dgm:pt modelId="{B6D19BE2-5518-4F8C-A96B-7B705C1481E9}" type="sibTrans" cxnId="{3B62727C-3F4C-4F31-A937-859CE929218A}">
      <dgm:prSet/>
      <dgm:spPr/>
    </dgm:pt>
    <dgm:pt modelId="{2093ECCE-43AA-46D6-905B-67E566B9B4E8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районной Доски Почета</a:t>
          </a:r>
          <a:endParaRPr lang="ru-RU" dirty="0"/>
        </a:p>
      </dgm:t>
    </dgm:pt>
    <dgm:pt modelId="{87912E27-DF51-4D9D-B09E-3DB10C2EFA86}" type="parTrans" cxnId="{CF015CAB-DD22-41B2-A72D-3D946656A7B1}">
      <dgm:prSet/>
      <dgm:spPr/>
    </dgm:pt>
    <dgm:pt modelId="{3A008C39-C5A1-4EC0-B81E-2E9ACF01E994}" type="sibTrans" cxnId="{CF015CAB-DD22-41B2-A72D-3D946656A7B1}">
      <dgm:prSet/>
      <dgm:spPr/>
    </dgm:pt>
    <dgm:pt modelId="{F3AE1D11-8835-4DB8-9FF0-C1EC286E2B2D}">
      <dgm:prSet custT="1"/>
      <dgm:spPr/>
      <dgm:t>
        <a:bodyPr/>
        <a:lstStyle/>
        <a:p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6,6</a:t>
          </a:r>
        </a:p>
        <a:p>
          <a:r>
            <a:rPr lang="ru-RU" sz="18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62FC125-1148-401F-9BB2-00B348E594A6}" type="parTrans" cxnId="{643B93AF-2AD9-4332-A9E5-DFBFFEC8B052}">
      <dgm:prSet/>
      <dgm:spPr/>
    </dgm:pt>
    <dgm:pt modelId="{220119AB-8813-40BE-9DDD-C44FB9ADC72A}" type="sibTrans" cxnId="{643B93AF-2AD9-4332-A9E5-DFBFFEC8B052}">
      <dgm:prSet/>
      <dgm:spPr/>
    </dgm:pt>
    <dgm:pt modelId="{38EB1067-DE53-4BFB-8658-53CAE2BFFE8B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Экологическое оздоровление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района Саратовской области на 2015год»</a:t>
          </a:r>
          <a:endParaRPr lang="ru-RU" dirty="0"/>
        </a:p>
      </dgm:t>
    </dgm:pt>
    <dgm:pt modelId="{71A235E0-110D-4BC5-86FE-D465199CC998}" type="parTrans" cxnId="{E1D21A3F-73B1-4E33-8209-B7151B7CD3FB}">
      <dgm:prSet/>
      <dgm:spPr/>
    </dgm:pt>
    <dgm:pt modelId="{19C927E9-5D2A-4AD1-BE8A-656496C2759D}" type="sibTrans" cxnId="{E1D21A3F-73B1-4E33-8209-B7151B7CD3FB}">
      <dgm:prSet/>
      <dgm:spPr/>
    </dgm:pt>
    <dgm:pt modelId="{BE84007C-D63E-4D4F-AF8F-79815213F02D}" type="pres">
      <dgm:prSet presAssocID="{3A1C6A6B-EC2B-4CB3-B66F-948DB4B016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F7741E-4E9F-490B-AFB7-DEF1EE4D8728}" type="pres">
      <dgm:prSet presAssocID="{9B42BC38-B256-48A8-B847-94DC851C6D6E}" presName="composite" presStyleCnt="0"/>
      <dgm:spPr/>
    </dgm:pt>
    <dgm:pt modelId="{FCFDC4A2-A1D3-4355-9EA7-7110CA73F74F}" type="pres">
      <dgm:prSet presAssocID="{9B42BC38-B256-48A8-B847-94DC851C6D6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E8DF73-7B6D-4DA2-AFF9-3EA3EE904412}" type="pres">
      <dgm:prSet presAssocID="{9B42BC38-B256-48A8-B847-94DC851C6D6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060EA-CA2D-465B-A408-2DF472AA0411}" type="pres">
      <dgm:prSet presAssocID="{31EA7FDA-0D29-4A88-88DB-3A76904F9842}" presName="sp" presStyleCnt="0"/>
      <dgm:spPr/>
    </dgm:pt>
    <dgm:pt modelId="{C8D91D0E-9A8A-4A58-A68E-6AF2691DE7F6}" type="pres">
      <dgm:prSet presAssocID="{185B741F-0F6B-435A-B0F5-0C077740CCA7}" presName="composite" presStyleCnt="0"/>
      <dgm:spPr/>
    </dgm:pt>
    <dgm:pt modelId="{32601032-F84B-4AA8-8C03-AB2EFBE28A05}" type="pres">
      <dgm:prSet presAssocID="{185B741F-0F6B-435A-B0F5-0C077740CCA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75138-F8D1-4F3B-897A-0DF331F148C2}" type="pres">
      <dgm:prSet presAssocID="{185B741F-0F6B-435A-B0F5-0C077740CCA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A695E-A104-43A4-AB0C-21B3AFE2F893}" type="pres">
      <dgm:prSet presAssocID="{B6D19BE2-5518-4F8C-A96B-7B705C1481E9}" presName="sp" presStyleCnt="0"/>
      <dgm:spPr/>
    </dgm:pt>
    <dgm:pt modelId="{3D225F3A-75E9-4F82-8DE0-FD3E6530BD40}" type="pres">
      <dgm:prSet presAssocID="{F3AE1D11-8835-4DB8-9FF0-C1EC286E2B2D}" presName="composite" presStyleCnt="0"/>
      <dgm:spPr/>
    </dgm:pt>
    <dgm:pt modelId="{90A8DACA-9C8C-4C37-B968-E749E4FBE97C}" type="pres">
      <dgm:prSet presAssocID="{F3AE1D11-8835-4DB8-9FF0-C1EC286E2B2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71CA1-0763-4DE3-91D7-D5A508705E22}" type="pres">
      <dgm:prSet presAssocID="{F3AE1D11-8835-4DB8-9FF0-C1EC286E2B2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63C72-B656-4527-98D1-DAC4EACB2B03}" type="pres">
      <dgm:prSet presAssocID="{220119AB-8813-40BE-9DDD-C44FB9ADC72A}" presName="sp" presStyleCnt="0"/>
      <dgm:spPr/>
    </dgm:pt>
    <dgm:pt modelId="{866241CD-5829-472F-B2E9-2B243F341268}" type="pres">
      <dgm:prSet presAssocID="{98163308-9119-464A-97D1-105BDBCDBFD6}" presName="composite" presStyleCnt="0"/>
      <dgm:spPr/>
    </dgm:pt>
    <dgm:pt modelId="{DBF393AE-1A39-4869-A1F7-FC90C3704F37}" type="pres">
      <dgm:prSet presAssocID="{98163308-9119-464A-97D1-105BDBCDBFD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EA223-3499-4E3E-A492-C251B58E7A5D}" type="pres">
      <dgm:prSet presAssocID="{98163308-9119-464A-97D1-105BDBCDBFD6}" presName="descendantText" presStyleLbl="alignAcc1" presStyleIdx="3" presStyleCnt="4" custLinFactNeighborX="947" custLinFactNeighborY="7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F56E60-D033-4A2E-94C7-5687C3E4F328}" srcId="{98163308-9119-464A-97D1-105BDBCDBFD6}" destId="{02D68CBB-B9AF-4322-A887-E8FB0380AE82}" srcOrd="0" destOrd="0" parTransId="{947A92E3-FA92-40B3-B280-AB5EC2B9E3CC}" sibTransId="{E9A59A5E-41F5-46CD-BBB1-6063BFE2A7C6}"/>
    <dgm:cxn modelId="{643B93AF-2AD9-4332-A9E5-DFBFFEC8B052}" srcId="{3A1C6A6B-EC2B-4CB3-B66F-948DB4B01624}" destId="{F3AE1D11-8835-4DB8-9FF0-C1EC286E2B2D}" srcOrd="2" destOrd="0" parTransId="{862FC125-1148-401F-9BB2-00B348E594A6}" sibTransId="{220119AB-8813-40BE-9DDD-C44FB9ADC72A}"/>
    <dgm:cxn modelId="{894281C0-92AA-4893-A078-92D2E585136E}" srcId="{9B42BC38-B256-48A8-B847-94DC851C6D6E}" destId="{AEE6D85F-7AF4-49DE-96F8-2222CD7A3745}" srcOrd="0" destOrd="0" parTransId="{61768A2A-C541-4FF2-B34C-08F230661222}" sibTransId="{767C0D63-CC8B-4E5B-8250-BABFD4D12593}"/>
    <dgm:cxn modelId="{CF5E4BEE-7721-42F3-BA38-ACE5400DA832}" type="presOf" srcId="{2093ECCE-43AA-46D6-905B-67E566B9B4E8}" destId="{0B275138-F8D1-4F3B-897A-0DF331F148C2}" srcOrd="0" destOrd="0" presId="urn:microsoft.com/office/officeart/2005/8/layout/chevron2"/>
    <dgm:cxn modelId="{CF015CAB-DD22-41B2-A72D-3D946656A7B1}" srcId="{185B741F-0F6B-435A-B0F5-0C077740CCA7}" destId="{2093ECCE-43AA-46D6-905B-67E566B9B4E8}" srcOrd="0" destOrd="0" parTransId="{87912E27-DF51-4D9D-B09E-3DB10C2EFA86}" sibTransId="{3A008C39-C5A1-4EC0-B81E-2E9ACF01E994}"/>
    <dgm:cxn modelId="{AEDA1C76-1239-4A9A-9F8D-9F218E8CFF36}" srcId="{3A1C6A6B-EC2B-4CB3-B66F-948DB4B01624}" destId="{9B42BC38-B256-48A8-B847-94DC851C6D6E}" srcOrd="0" destOrd="0" parTransId="{7D5A01D6-76C5-402A-9C83-F96190FA621B}" sibTransId="{31EA7FDA-0D29-4A88-88DB-3A76904F9842}"/>
    <dgm:cxn modelId="{C2B1A878-5FB3-424D-9498-D1CBDFE18AC5}" type="presOf" srcId="{F3AE1D11-8835-4DB8-9FF0-C1EC286E2B2D}" destId="{90A8DACA-9C8C-4C37-B968-E749E4FBE97C}" srcOrd="0" destOrd="0" presId="urn:microsoft.com/office/officeart/2005/8/layout/chevron2"/>
    <dgm:cxn modelId="{DB012C85-4CB3-472E-854C-9415FD35D01C}" type="presOf" srcId="{185B741F-0F6B-435A-B0F5-0C077740CCA7}" destId="{32601032-F84B-4AA8-8C03-AB2EFBE28A05}" srcOrd="0" destOrd="0" presId="urn:microsoft.com/office/officeart/2005/8/layout/chevron2"/>
    <dgm:cxn modelId="{C8371950-5F5F-4BDC-8D86-D7BFB3BC0760}" type="presOf" srcId="{38EB1067-DE53-4BFB-8658-53CAE2BFFE8B}" destId="{A3671CA1-0763-4DE3-91D7-D5A508705E22}" srcOrd="0" destOrd="0" presId="urn:microsoft.com/office/officeart/2005/8/layout/chevron2"/>
    <dgm:cxn modelId="{3B62727C-3F4C-4F31-A937-859CE929218A}" srcId="{3A1C6A6B-EC2B-4CB3-B66F-948DB4B01624}" destId="{185B741F-0F6B-435A-B0F5-0C077740CCA7}" srcOrd="1" destOrd="0" parTransId="{E702B7A5-07D6-4B70-A2BB-7E21831803F4}" sibTransId="{B6D19BE2-5518-4F8C-A96B-7B705C1481E9}"/>
    <dgm:cxn modelId="{C474BE39-7BD8-40F7-82C4-E8FAF37BA84E}" srcId="{3A1C6A6B-EC2B-4CB3-B66F-948DB4B01624}" destId="{98163308-9119-464A-97D1-105BDBCDBFD6}" srcOrd="3" destOrd="0" parTransId="{4F641965-60C0-4D58-AB97-308EBB572C3C}" sibTransId="{9EF3DCFA-8015-4695-ADA1-69E58AD77A22}"/>
    <dgm:cxn modelId="{8461A706-4758-475E-B94C-47DDDDA33808}" type="presOf" srcId="{9B42BC38-B256-48A8-B847-94DC851C6D6E}" destId="{FCFDC4A2-A1D3-4355-9EA7-7110CA73F74F}" srcOrd="0" destOrd="0" presId="urn:microsoft.com/office/officeart/2005/8/layout/chevron2"/>
    <dgm:cxn modelId="{337E790B-96C7-4396-990A-415DD8FCFBAD}" type="presOf" srcId="{02D68CBB-B9AF-4322-A887-E8FB0380AE82}" destId="{671EA223-3499-4E3E-A492-C251B58E7A5D}" srcOrd="0" destOrd="0" presId="urn:microsoft.com/office/officeart/2005/8/layout/chevron2"/>
    <dgm:cxn modelId="{C78695BC-0E33-4210-AEF4-2C0032651AAD}" type="presOf" srcId="{3A1C6A6B-EC2B-4CB3-B66F-948DB4B01624}" destId="{BE84007C-D63E-4D4F-AF8F-79815213F02D}" srcOrd="0" destOrd="0" presId="urn:microsoft.com/office/officeart/2005/8/layout/chevron2"/>
    <dgm:cxn modelId="{741BC530-7C75-44FA-9106-D5E32194F05A}" type="presOf" srcId="{AEE6D85F-7AF4-49DE-96F8-2222CD7A3745}" destId="{46E8DF73-7B6D-4DA2-AFF9-3EA3EE904412}" srcOrd="0" destOrd="0" presId="urn:microsoft.com/office/officeart/2005/8/layout/chevron2"/>
    <dgm:cxn modelId="{E1D21A3F-73B1-4E33-8209-B7151B7CD3FB}" srcId="{F3AE1D11-8835-4DB8-9FF0-C1EC286E2B2D}" destId="{38EB1067-DE53-4BFB-8658-53CAE2BFFE8B}" srcOrd="0" destOrd="0" parTransId="{71A235E0-110D-4BC5-86FE-D465199CC998}" sibTransId="{19C927E9-5D2A-4AD1-BE8A-656496C2759D}"/>
    <dgm:cxn modelId="{20AF1167-82B2-4AD8-9291-56CDC8B8750B}" type="presOf" srcId="{98163308-9119-464A-97D1-105BDBCDBFD6}" destId="{DBF393AE-1A39-4869-A1F7-FC90C3704F37}" srcOrd="0" destOrd="0" presId="urn:microsoft.com/office/officeart/2005/8/layout/chevron2"/>
    <dgm:cxn modelId="{3E6E52AF-B655-43CA-9A4A-C48794803900}" type="presParOf" srcId="{BE84007C-D63E-4D4F-AF8F-79815213F02D}" destId="{A2F7741E-4E9F-490B-AFB7-DEF1EE4D8728}" srcOrd="0" destOrd="0" presId="urn:microsoft.com/office/officeart/2005/8/layout/chevron2"/>
    <dgm:cxn modelId="{08FC62DA-87F4-4D1A-BE71-C14F96DD2D19}" type="presParOf" srcId="{A2F7741E-4E9F-490B-AFB7-DEF1EE4D8728}" destId="{FCFDC4A2-A1D3-4355-9EA7-7110CA73F74F}" srcOrd="0" destOrd="0" presId="urn:microsoft.com/office/officeart/2005/8/layout/chevron2"/>
    <dgm:cxn modelId="{6A753304-61D3-4433-B0E7-EAE8135A1973}" type="presParOf" srcId="{A2F7741E-4E9F-490B-AFB7-DEF1EE4D8728}" destId="{46E8DF73-7B6D-4DA2-AFF9-3EA3EE904412}" srcOrd="1" destOrd="0" presId="urn:microsoft.com/office/officeart/2005/8/layout/chevron2"/>
    <dgm:cxn modelId="{79EB5374-399F-47BE-89C9-93AD891E7389}" type="presParOf" srcId="{BE84007C-D63E-4D4F-AF8F-79815213F02D}" destId="{C8E060EA-CA2D-465B-A408-2DF472AA0411}" srcOrd="1" destOrd="0" presId="urn:microsoft.com/office/officeart/2005/8/layout/chevron2"/>
    <dgm:cxn modelId="{5763D1D6-3BB2-4C44-AE72-4BF18BAE1894}" type="presParOf" srcId="{BE84007C-D63E-4D4F-AF8F-79815213F02D}" destId="{C8D91D0E-9A8A-4A58-A68E-6AF2691DE7F6}" srcOrd="2" destOrd="0" presId="urn:microsoft.com/office/officeart/2005/8/layout/chevron2"/>
    <dgm:cxn modelId="{08D7FE1F-D65B-4813-B0F4-75145EB2CCA7}" type="presParOf" srcId="{C8D91D0E-9A8A-4A58-A68E-6AF2691DE7F6}" destId="{32601032-F84B-4AA8-8C03-AB2EFBE28A05}" srcOrd="0" destOrd="0" presId="urn:microsoft.com/office/officeart/2005/8/layout/chevron2"/>
    <dgm:cxn modelId="{4809F9E2-A247-4943-AAB0-F06030AD02E9}" type="presParOf" srcId="{C8D91D0E-9A8A-4A58-A68E-6AF2691DE7F6}" destId="{0B275138-F8D1-4F3B-897A-0DF331F148C2}" srcOrd="1" destOrd="0" presId="urn:microsoft.com/office/officeart/2005/8/layout/chevron2"/>
    <dgm:cxn modelId="{CB6072E2-1EDF-4DF8-9565-E3BA0EC09A5B}" type="presParOf" srcId="{BE84007C-D63E-4D4F-AF8F-79815213F02D}" destId="{11CA695E-A104-43A4-AB0C-21B3AFE2F893}" srcOrd="3" destOrd="0" presId="urn:microsoft.com/office/officeart/2005/8/layout/chevron2"/>
    <dgm:cxn modelId="{CE4E9CEB-1256-427D-8C20-26B177E1575F}" type="presParOf" srcId="{BE84007C-D63E-4D4F-AF8F-79815213F02D}" destId="{3D225F3A-75E9-4F82-8DE0-FD3E6530BD40}" srcOrd="4" destOrd="0" presId="urn:microsoft.com/office/officeart/2005/8/layout/chevron2"/>
    <dgm:cxn modelId="{DB5D28BE-FF0A-4AC5-8476-0FAF7D474F87}" type="presParOf" srcId="{3D225F3A-75E9-4F82-8DE0-FD3E6530BD40}" destId="{90A8DACA-9C8C-4C37-B968-E749E4FBE97C}" srcOrd="0" destOrd="0" presId="urn:microsoft.com/office/officeart/2005/8/layout/chevron2"/>
    <dgm:cxn modelId="{EC81A0B6-FFD3-4A59-B0BA-CCBE17ECF293}" type="presParOf" srcId="{3D225F3A-75E9-4F82-8DE0-FD3E6530BD40}" destId="{A3671CA1-0763-4DE3-91D7-D5A508705E22}" srcOrd="1" destOrd="0" presId="urn:microsoft.com/office/officeart/2005/8/layout/chevron2"/>
    <dgm:cxn modelId="{DF3282C6-8EAF-478D-8F29-099D09F7BF90}" type="presParOf" srcId="{BE84007C-D63E-4D4F-AF8F-79815213F02D}" destId="{97C63C72-B656-4527-98D1-DAC4EACB2B03}" srcOrd="5" destOrd="0" presId="urn:microsoft.com/office/officeart/2005/8/layout/chevron2"/>
    <dgm:cxn modelId="{31E6D13E-90BC-4E36-A046-0D336CD735EB}" type="presParOf" srcId="{BE84007C-D63E-4D4F-AF8F-79815213F02D}" destId="{866241CD-5829-472F-B2E9-2B243F341268}" srcOrd="6" destOrd="0" presId="urn:microsoft.com/office/officeart/2005/8/layout/chevron2"/>
    <dgm:cxn modelId="{F538A2DB-8B5C-487A-82D7-EAD7BE9EF115}" type="presParOf" srcId="{866241CD-5829-472F-B2E9-2B243F341268}" destId="{DBF393AE-1A39-4869-A1F7-FC90C3704F37}" srcOrd="0" destOrd="0" presId="urn:microsoft.com/office/officeart/2005/8/layout/chevron2"/>
    <dgm:cxn modelId="{C3899A93-6422-4C88-827A-983E1A984A3C}" type="presParOf" srcId="{866241CD-5829-472F-B2E9-2B243F341268}" destId="{671EA223-3499-4E3E-A492-C251B58E7A5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816D5C-A86F-46B2-AE62-D48E72A9E066}" type="doc">
      <dgm:prSet loTypeId="urn:microsoft.com/office/officeart/2005/8/layout/pyramid2" loCatId="pyramid" qsTypeId="urn:microsoft.com/office/officeart/2005/8/quickstyle/simple1" qsCatId="simple" csTypeId="urn:microsoft.com/office/officeart/2005/8/colors/accent3_4" csCatId="accent3" phldr="1"/>
      <dgm:spPr/>
    </dgm:pt>
    <dgm:pt modelId="{8EBE5D3C-2E38-4137-A7FC-19B2AEC6EE55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            3237,6тыс.руб.</a:t>
          </a:r>
          <a:endParaRPr lang="ru-RU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672D21-5E78-4C67-832E-BF2E2520A454}" type="parTrans" cxnId="{BCBDE065-3E98-41F5-9E1C-D9B38D3D0A94}">
      <dgm:prSet/>
      <dgm:spPr/>
      <dgm:t>
        <a:bodyPr/>
        <a:lstStyle/>
        <a:p>
          <a:endParaRPr lang="ru-RU"/>
        </a:p>
      </dgm:t>
    </dgm:pt>
    <dgm:pt modelId="{4EAD4A66-B292-4186-B9B5-0B7AF213A3B5}" type="sibTrans" cxnId="{BCBDE065-3E98-41F5-9E1C-D9B38D3D0A94}">
      <dgm:prSet/>
      <dgm:spPr/>
      <dgm:t>
        <a:bodyPr/>
        <a:lstStyle/>
        <a:p>
          <a:endParaRPr lang="ru-RU"/>
        </a:p>
      </dgm:t>
    </dgm:pt>
    <dgm:pt modelId="{6443346A-C433-4003-BF98-7A1909420C8B}" type="pres">
      <dgm:prSet presAssocID="{22816D5C-A86F-46B2-AE62-D48E72A9E066}" presName="compositeShape" presStyleCnt="0">
        <dgm:presLayoutVars>
          <dgm:dir/>
          <dgm:resizeHandles/>
        </dgm:presLayoutVars>
      </dgm:prSet>
      <dgm:spPr/>
    </dgm:pt>
    <dgm:pt modelId="{EE3E42D6-A327-49D7-9CF0-4F39C7BCE590}" type="pres">
      <dgm:prSet presAssocID="{22816D5C-A86F-46B2-AE62-D48E72A9E066}" presName="pyramid" presStyleLbl="node1" presStyleIdx="0" presStyleCnt="1" custAng="10800000"/>
      <dgm:spPr/>
    </dgm:pt>
    <dgm:pt modelId="{392B33D3-8F03-4185-93D0-CDFBB1FE5E59}" type="pres">
      <dgm:prSet presAssocID="{22816D5C-A86F-46B2-AE62-D48E72A9E066}" presName="theList" presStyleCnt="0"/>
      <dgm:spPr/>
    </dgm:pt>
    <dgm:pt modelId="{5943FBF8-3D2A-4B8E-B0F6-352AE796E670}" type="pres">
      <dgm:prSet presAssocID="{8EBE5D3C-2E38-4137-A7FC-19B2AEC6EE55}" presName="aNode" presStyleLbl="fgAcc1" presStyleIdx="0" presStyleCnt="1" custScaleX="1294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697E-BC18-4BD2-8042-0E55794F3900}" type="pres">
      <dgm:prSet presAssocID="{8EBE5D3C-2E38-4137-A7FC-19B2AEC6EE55}" presName="aSpace" presStyleCnt="0"/>
      <dgm:spPr/>
    </dgm:pt>
  </dgm:ptLst>
  <dgm:cxnLst>
    <dgm:cxn modelId="{BCBDE065-3E98-41F5-9E1C-D9B38D3D0A94}" srcId="{22816D5C-A86F-46B2-AE62-D48E72A9E066}" destId="{8EBE5D3C-2E38-4137-A7FC-19B2AEC6EE55}" srcOrd="0" destOrd="0" parTransId="{71672D21-5E78-4C67-832E-BF2E2520A454}" sibTransId="{4EAD4A66-B292-4186-B9B5-0B7AF213A3B5}"/>
    <dgm:cxn modelId="{57B6AF02-010C-4FCF-9AEA-BBB41FA9F0FF}" type="presOf" srcId="{22816D5C-A86F-46B2-AE62-D48E72A9E066}" destId="{6443346A-C433-4003-BF98-7A1909420C8B}" srcOrd="0" destOrd="0" presId="urn:microsoft.com/office/officeart/2005/8/layout/pyramid2"/>
    <dgm:cxn modelId="{C4482DF9-581A-45E7-BE28-9F6F4A0EF278}" type="presOf" srcId="{8EBE5D3C-2E38-4137-A7FC-19B2AEC6EE55}" destId="{5943FBF8-3D2A-4B8E-B0F6-352AE796E670}" srcOrd="0" destOrd="0" presId="urn:microsoft.com/office/officeart/2005/8/layout/pyramid2"/>
    <dgm:cxn modelId="{415F7680-5505-48A9-99F6-C7A6F6443F23}" type="presParOf" srcId="{6443346A-C433-4003-BF98-7A1909420C8B}" destId="{EE3E42D6-A327-49D7-9CF0-4F39C7BCE590}" srcOrd="0" destOrd="0" presId="urn:microsoft.com/office/officeart/2005/8/layout/pyramid2"/>
    <dgm:cxn modelId="{3DAB7FA4-CBA4-4DC9-83F2-A21F5596C257}" type="presParOf" srcId="{6443346A-C433-4003-BF98-7A1909420C8B}" destId="{392B33D3-8F03-4185-93D0-CDFBB1FE5E59}" srcOrd="1" destOrd="0" presId="urn:microsoft.com/office/officeart/2005/8/layout/pyramid2"/>
    <dgm:cxn modelId="{91828E08-BA83-4BEE-9C64-8977E104305B}" type="presParOf" srcId="{392B33D3-8F03-4185-93D0-CDFBB1FE5E59}" destId="{5943FBF8-3D2A-4B8E-B0F6-352AE796E670}" srcOrd="0" destOrd="0" presId="urn:microsoft.com/office/officeart/2005/8/layout/pyramid2"/>
    <dgm:cxn modelId="{646D69A6-B95C-4D64-8711-DE7C35EA6DDF}" type="presParOf" srcId="{392B33D3-8F03-4185-93D0-CDFBB1FE5E59}" destId="{08E1697E-BC18-4BD2-8042-0E55794F3900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C0911-ECFA-4FD3-BBF0-27607920445D}">
      <dsp:nvSpPr>
        <dsp:cNvPr id="0" name=""/>
        <dsp:cNvSpPr/>
      </dsp:nvSpPr>
      <dsp:spPr>
        <a:xfrm rot="5400000">
          <a:off x="-341752" y="393269"/>
          <a:ext cx="2424410" cy="16970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288,0</a:t>
          </a:r>
        </a:p>
        <a:p>
          <a:pPr lvl="0" algn="ctr" defTabSz="8890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1910" y="878152"/>
        <a:ext cx="1697087" cy="727323"/>
      </dsp:txXfrm>
    </dsp:sp>
    <dsp:sp modelId="{42C91321-4794-4735-8BA0-A37AC3B5657D}">
      <dsp:nvSpPr>
        <dsp:cNvPr id="0" name=""/>
        <dsp:cNvSpPr/>
      </dsp:nvSpPr>
      <dsp:spPr>
        <a:xfrm rot="5400000">
          <a:off x="3707965" y="-2007260"/>
          <a:ext cx="1575866" cy="5597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697087" y="80545"/>
        <a:ext cx="5520696" cy="1422012"/>
      </dsp:txXfrm>
    </dsp:sp>
    <dsp:sp modelId="{FCFDC4A2-A1D3-4355-9EA7-7110CA73F74F}">
      <dsp:nvSpPr>
        <dsp:cNvPr id="0" name=""/>
        <dsp:cNvSpPr/>
      </dsp:nvSpPr>
      <dsp:spPr>
        <a:xfrm rot="5400000">
          <a:off x="-363661" y="2507633"/>
          <a:ext cx="2424410" cy="1697087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1548,3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992516"/>
        <a:ext cx="1697087" cy="727323"/>
      </dsp:txXfrm>
    </dsp:sp>
    <dsp:sp modelId="{46E8DF73-7B6D-4DA2-AFF9-3EA3EE904412}">
      <dsp:nvSpPr>
        <dsp:cNvPr id="0" name=""/>
        <dsp:cNvSpPr/>
      </dsp:nvSpPr>
      <dsp:spPr>
        <a:xfrm rot="5400000">
          <a:off x="3707965" y="133092"/>
          <a:ext cx="1575866" cy="5597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Субсидии бюджетам поселений области на капитальный ремонт автомобильных дорог общего пользования населенных пунктов</a:t>
          </a:r>
          <a:endParaRPr lang="ru-RU" sz="2500" kern="1200" dirty="0"/>
        </a:p>
      </dsp:txBody>
      <dsp:txXfrm rot="-5400000">
        <a:off x="1697087" y="2220898"/>
        <a:ext cx="5520696" cy="142201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8C0911-ECFA-4FD3-BBF0-27607920445D}">
      <dsp:nvSpPr>
        <dsp:cNvPr id="0" name=""/>
        <dsp:cNvSpPr/>
      </dsp:nvSpPr>
      <dsp:spPr>
        <a:xfrm rot="5400000">
          <a:off x="-187674" y="191233"/>
          <a:ext cx="1251165" cy="8758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15,9</a:t>
          </a:r>
        </a:p>
        <a:p>
          <a:pPr lvl="0" algn="ctr" defTabSz="88900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441466"/>
        <a:ext cx="875815" cy="375350"/>
      </dsp:txXfrm>
    </dsp:sp>
    <dsp:sp modelId="{42C91321-4794-4735-8BA0-A37AC3B5657D}">
      <dsp:nvSpPr>
        <dsp:cNvPr id="0" name=""/>
        <dsp:cNvSpPr/>
      </dsp:nvSpPr>
      <dsp:spPr>
        <a:xfrm rot="5400000">
          <a:off x="3678420" y="-2799046"/>
          <a:ext cx="813685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</a:t>
          </a:r>
          <a:r>
            <a:rPr lang="ru-RU" sz="1800" kern="1200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«Развитие местного самоуправления Новобурасского муниципального образования на 2015год»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875816" y="43279"/>
        <a:ext cx="6379174" cy="734243"/>
      </dsp:txXfrm>
    </dsp:sp>
    <dsp:sp modelId="{FCFDC4A2-A1D3-4355-9EA7-7110CA73F74F}">
      <dsp:nvSpPr>
        <dsp:cNvPr id="0" name=""/>
        <dsp:cNvSpPr/>
      </dsp:nvSpPr>
      <dsp:spPr>
        <a:xfrm rot="5400000">
          <a:off x="-187674" y="1295805"/>
          <a:ext cx="1251165" cy="875815"/>
        </a:xfrm>
        <a:prstGeom prst="chevron">
          <a:avLst/>
        </a:prstGeom>
        <a:solidFill>
          <a:schemeClr val="accent2">
            <a:hueOff val="-2847829"/>
            <a:satOff val="8321"/>
            <a:lumOff val="-1569"/>
            <a:alphaOff val="0"/>
          </a:schemeClr>
        </a:solidFill>
        <a:ln w="9525" cap="flat" cmpd="sng" algn="ctr">
          <a:solidFill>
            <a:schemeClr val="accent2">
              <a:hueOff val="-2847829"/>
              <a:satOff val="8321"/>
              <a:lumOff val="-156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214,3 </a:t>
          </a: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1546038"/>
        <a:ext cx="875815" cy="375350"/>
      </dsp:txXfrm>
    </dsp:sp>
    <dsp:sp modelId="{46E8DF73-7B6D-4DA2-AFF9-3EA3EE904412}">
      <dsp:nvSpPr>
        <dsp:cNvPr id="0" name=""/>
        <dsp:cNvSpPr/>
      </dsp:nvSpPr>
      <dsp:spPr>
        <a:xfrm rot="5400000">
          <a:off x="3678634" y="-1694687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2847829"/>
              <a:satOff val="8321"/>
              <a:lumOff val="-156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автомобильных дорог</a:t>
          </a:r>
          <a:endParaRPr lang="ru-RU" sz="1800" kern="1200" dirty="0"/>
        </a:p>
      </dsp:txBody>
      <dsp:txXfrm rot="-5400000">
        <a:off x="875815" y="1147832"/>
        <a:ext cx="6379195" cy="733857"/>
      </dsp:txXfrm>
    </dsp:sp>
    <dsp:sp modelId="{DBF393AE-1A39-4869-A1F7-FC90C3704F37}">
      <dsp:nvSpPr>
        <dsp:cNvPr id="0" name=""/>
        <dsp:cNvSpPr/>
      </dsp:nvSpPr>
      <dsp:spPr>
        <a:xfrm rot="5400000">
          <a:off x="-187674" y="2400378"/>
          <a:ext cx="1251165" cy="875815"/>
        </a:xfrm>
        <a:prstGeom prst="chevron">
          <a:avLst/>
        </a:prstGeom>
        <a:solidFill>
          <a:schemeClr val="accent2">
            <a:hueOff val="-5695658"/>
            <a:satOff val="16641"/>
            <a:lumOff val="-3137"/>
            <a:alphaOff val="0"/>
          </a:schemeClr>
        </a:solidFill>
        <a:ln w="9525" cap="flat" cmpd="sng" algn="ctr">
          <a:solidFill>
            <a:schemeClr val="accent2">
              <a:hueOff val="-5695658"/>
              <a:satOff val="16641"/>
              <a:lumOff val="-313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8,8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2650611"/>
        <a:ext cx="875815" cy="375350"/>
      </dsp:txXfrm>
    </dsp:sp>
    <dsp:sp modelId="{671EA223-3499-4E3E-A492-C251B58E7A5D}">
      <dsp:nvSpPr>
        <dsp:cNvPr id="0" name=""/>
        <dsp:cNvSpPr/>
      </dsp:nvSpPr>
      <dsp:spPr>
        <a:xfrm rot="5400000">
          <a:off x="3678634" y="-590115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5695658"/>
              <a:satOff val="16641"/>
              <a:lumOff val="-313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Реализация мероприятий по проведению инженерных изысканий, специальных обследований, разработка и экспертиза проектной документации</a:t>
          </a:r>
          <a:endParaRPr lang="ru-RU" sz="1800" kern="1200" dirty="0"/>
        </a:p>
      </dsp:txBody>
      <dsp:txXfrm rot="-5400000">
        <a:off x="875815" y="2252404"/>
        <a:ext cx="6379195" cy="733857"/>
      </dsp:txXfrm>
    </dsp:sp>
    <dsp:sp modelId="{0EA6392C-52ED-442A-983D-1F21D8C8763D}">
      <dsp:nvSpPr>
        <dsp:cNvPr id="0" name=""/>
        <dsp:cNvSpPr/>
      </dsp:nvSpPr>
      <dsp:spPr>
        <a:xfrm rot="5400000">
          <a:off x="-187674" y="3504950"/>
          <a:ext cx="1251165" cy="875815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9,0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" y="3755183"/>
        <a:ext cx="875815" cy="375350"/>
      </dsp:txXfrm>
    </dsp:sp>
    <dsp:sp modelId="{25DAF23E-FE28-4528-9345-E68FF371EC1C}">
      <dsp:nvSpPr>
        <dsp:cNvPr id="0" name=""/>
        <dsp:cNvSpPr/>
      </dsp:nvSpPr>
      <dsp:spPr>
        <a:xfrm rot="5400000">
          <a:off x="3678634" y="514457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оснащению сельских населенных пунктов пожарным и мотопомпами и звуковой сигнализацией для оповещения людей в случае пожара</a:t>
          </a:r>
          <a:endParaRPr lang="ru-RU" sz="1800" kern="1200" dirty="0"/>
        </a:p>
      </dsp:txBody>
      <dsp:txXfrm rot="-5400000">
        <a:off x="875815" y="3356976"/>
        <a:ext cx="6379195" cy="7338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DC4A2-A1D3-4355-9EA7-7110CA73F74F}">
      <dsp:nvSpPr>
        <dsp:cNvPr id="0" name=""/>
        <dsp:cNvSpPr/>
      </dsp:nvSpPr>
      <dsp:spPr>
        <a:xfrm rot="5400000">
          <a:off x="-187674" y="191233"/>
          <a:ext cx="1251165" cy="8758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2515,2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441466"/>
        <a:ext cx="875815" cy="375350"/>
      </dsp:txXfrm>
    </dsp:sp>
    <dsp:sp modelId="{46E8DF73-7B6D-4DA2-AFF9-3EA3EE904412}">
      <dsp:nvSpPr>
        <dsp:cNvPr id="0" name=""/>
        <dsp:cNvSpPr/>
      </dsp:nvSpPr>
      <dsp:spPr>
        <a:xfrm rot="5400000">
          <a:off x="3678420" y="-2799046"/>
          <a:ext cx="813685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территории населенных пунктов, входящих в состав </a:t>
          </a:r>
          <a:r>
            <a:rPr lang="ru-RU" sz="1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</a:t>
          </a:r>
          <a:endParaRPr lang="ru-RU" sz="1800" kern="1200" dirty="0"/>
        </a:p>
      </dsp:txBody>
      <dsp:txXfrm rot="-5400000">
        <a:off x="875816" y="43279"/>
        <a:ext cx="6379174" cy="734243"/>
      </dsp:txXfrm>
    </dsp:sp>
    <dsp:sp modelId="{32601032-F84B-4AA8-8C03-AB2EFBE28A05}">
      <dsp:nvSpPr>
        <dsp:cNvPr id="0" name=""/>
        <dsp:cNvSpPr/>
      </dsp:nvSpPr>
      <dsp:spPr>
        <a:xfrm rot="5400000">
          <a:off x="-187674" y="1295805"/>
          <a:ext cx="1251165" cy="875815"/>
        </a:xfrm>
        <a:prstGeom prst="chevron">
          <a:avLst/>
        </a:prstGeom>
        <a:solidFill>
          <a:schemeClr val="accent2">
            <a:hueOff val="-2847829"/>
            <a:satOff val="8321"/>
            <a:lumOff val="-1569"/>
            <a:alphaOff val="0"/>
          </a:schemeClr>
        </a:solidFill>
        <a:ln w="9525" cap="flat" cmpd="sng" algn="ctr">
          <a:solidFill>
            <a:schemeClr val="accent2">
              <a:hueOff val="-2847829"/>
              <a:satOff val="8321"/>
              <a:lumOff val="-156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66,3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 rot="-5400000">
        <a:off x="2" y="1546038"/>
        <a:ext cx="875815" cy="375350"/>
      </dsp:txXfrm>
    </dsp:sp>
    <dsp:sp modelId="{0B275138-F8D1-4F3B-897A-0DF331F148C2}">
      <dsp:nvSpPr>
        <dsp:cNvPr id="0" name=""/>
        <dsp:cNvSpPr/>
      </dsp:nvSpPr>
      <dsp:spPr>
        <a:xfrm rot="5400000">
          <a:off x="3678634" y="-1694687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2847829"/>
              <a:satOff val="8321"/>
              <a:lumOff val="-156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организации праздничного оформления территории</a:t>
          </a:r>
          <a:endParaRPr lang="ru-RU" sz="1800" kern="1200" dirty="0"/>
        </a:p>
      </dsp:txBody>
      <dsp:txXfrm rot="-5400000">
        <a:off x="875815" y="1147832"/>
        <a:ext cx="6379195" cy="733857"/>
      </dsp:txXfrm>
    </dsp:sp>
    <dsp:sp modelId="{90A8DACA-9C8C-4C37-B968-E749E4FBE97C}">
      <dsp:nvSpPr>
        <dsp:cNvPr id="0" name=""/>
        <dsp:cNvSpPr/>
      </dsp:nvSpPr>
      <dsp:spPr>
        <a:xfrm rot="5400000">
          <a:off x="-187674" y="2400378"/>
          <a:ext cx="1251165" cy="875815"/>
        </a:xfrm>
        <a:prstGeom prst="chevron">
          <a:avLst/>
        </a:prstGeom>
        <a:solidFill>
          <a:schemeClr val="accent2">
            <a:hueOff val="-5695658"/>
            <a:satOff val="16641"/>
            <a:lumOff val="-3137"/>
            <a:alphaOff val="0"/>
          </a:schemeClr>
        </a:solidFill>
        <a:ln w="9525" cap="flat" cmpd="sng" algn="ctr">
          <a:solidFill>
            <a:schemeClr val="accent2">
              <a:hueOff val="-5695658"/>
              <a:satOff val="16641"/>
              <a:lumOff val="-313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0,7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" y="2650611"/>
        <a:ext cx="875815" cy="375350"/>
      </dsp:txXfrm>
    </dsp:sp>
    <dsp:sp modelId="{A3671CA1-0763-4DE3-91D7-D5A508705E22}">
      <dsp:nvSpPr>
        <dsp:cNvPr id="0" name=""/>
        <dsp:cNvSpPr/>
      </dsp:nvSpPr>
      <dsp:spPr>
        <a:xfrm rot="5400000">
          <a:off x="3678634" y="-590115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5695658"/>
              <a:satOff val="16641"/>
              <a:lumOff val="-313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оборудованию детской (спортивной) площадки, площадки отдыха</a:t>
          </a:r>
          <a:endParaRPr lang="ru-RU" sz="1800" kern="1200" dirty="0"/>
        </a:p>
      </dsp:txBody>
      <dsp:txXfrm rot="-5400000">
        <a:off x="875815" y="2252404"/>
        <a:ext cx="6379195" cy="733857"/>
      </dsp:txXfrm>
    </dsp:sp>
    <dsp:sp modelId="{DBF393AE-1A39-4869-A1F7-FC90C3704F37}">
      <dsp:nvSpPr>
        <dsp:cNvPr id="0" name=""/>
        <dsp:cNvSpPr/>
      </dsp:nvSpPr>
      <dsp:spPr>
        <a:xfrm rot="5400000">
          <a:off x="-187674" y="3504950"/>
          <a:ext cx="1251165" cy="875815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1549,6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3755183"/>
        <a:ext cx="875815" cy="375350"/>
      </dsp:txXfrm>
    </dsp:sp>
    <dsp:sp modelId="{671EA223-3499-4E3E-A492-C251B58E7A5D}">
      <dsp:nvSpPr>
        <dsp:cNvPr id="0" name=""/>
        <dsp:cNvSpPr/>
      </dsp:nvSpPr>
      <dsp:spPr>
        <a:xfrm rot="5400000">
          <a:off x="3678634" y="575296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Реализация мероприятий по организации уличного освещения</a:t>
          </a:r>
          <a:endParaRPr lang="ru-RU" sz="1800" kern="1200" dirty="0"/>
        </a:p>
      </dsp:txBody>
      <dsp:txXfrm rot="-5400000">
        <a:off x="875815" y="3417815"/>
        <a:ext cx="6379195" cy="73385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FDC4A2-A1D3-4355-9EA7-7110CA73F74F}">
      <dsp:nvSpPr>
        <dsp:cNvPr id="0" name=""/>
        <dsp:cNvSpPr/>
      </dsp:nvSpPr>
      <dsp:spPr>
        <a:xfrm rot="5400000">
          <a:off x="-187674" y="191233"/>
          <a:ext cx="1251165" cy="8758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44,5 </a:t>
          </a: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441466"/>
        <a:ext cx="875815" cy="375350"/>
      </dsp:txXfrm>
    </dsp:sp>
    <dsp:sp modelId="{46E8DF73-7B6D-4DA2-AFF9-3EA3EE904412}">
      <dsp:nvSpPr>
        <dsp:cNvPr id="0" name=""/>
        <dsp:cNvSpPr/>
      </dsp:nvSpPr>
      <dsp:spPr>
        <a:xfrm rot="5400000">
          <a:off x="3678420" y="-2799046"/>
          <a:ext cx="813685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памятников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</a:t>
          </a:r>
          <a:endParaRPr lang="ru-RU" sz="1600" kern="1200" dirty="0"/>
        </a:p>
      </dsp:txBody>
      <dsp:txXfrm rot="-5400000">
        <a:off x="875816" y="43279"/>
        <a:ext cx="6379174" cy="734243"/>
      </dsp:txXfrm>
    </dsp:sp>
    <dsp:sp modelId="{32601032-F84B-4AA8-8C03-AB2EFBE28A05}">
      <dsp:nvSpPr>
        <dsp:cNvPr id="0" name=""/>
        <dsp:cNvSpPr/>
      </dsp:nvSpPr>
      <dsp:spPr>
        <a:xfrm rot="5400000">
          <a:off x="-187674" y="1295805"/>
          <a:ext cx="1251165" cy="875815"/>
        </a:xfrm>
        <a:prstGeom prst="chevron">
          <a:avLst/>
        </a:prstGeom>
        <a:solidFill>
          <a:schemeClr val="accent2">
            <a:hueOff val="-2847829"/>
            <a:satOff val="8321"/>
            <a:lumOff val="-1569"/>
            <a:alphaOff val="0"/>
          </a:schemeClr>
        </a:solidFill>
        <a:ln w="9525" cap="flat" cmpd="sng" algn="ctr">
          <a:solidFill>
            <a:schemeClr val="accent2">
              <a:hueOff val="-2847829"/>
              <a:satOff val="8321"/>
              <a:lumOff val="-156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58,3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 rot="-5400000">
        <a:off x="2" y="1546038"/>
        <a:ext cx="875815" cy="375350"/>
      </dsp:txXfrm>
    </dsp:sp>
    <dsp:sp modelId="{0B275138-F8D1-4F3B-897A-0DF331F148C2}">
      <dsp:nvSpPr>
        <dsp:cNvPr id="0" name=""/>
        <dsp:cNvSpPr/>
      </dsp:nvSpPr>
      <dsp:spPr>
        <a:xfrm rot="5400000">
          <a:off x="3678634" y="-1694687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2847829"/>
              <a:satOff val="8321"/>
              <a:lumOff val="-156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мероприятий по содержанию районной Доски Почета</a:t>
          </a:r>
          <a:endParaRPr lang="ru-RU" sz="1600" kern="1200" dirty="0"/>
        </a:p>
      </dsp:txBody>
      <dsp:txXfrm rot="-5400000">
        <a:off x="875815" y="1147832"/>
        <a:ext cx="6379195" cy="733857"/>
      </dsp:txXfrm>
    </dsp:sp>
    <dsp:sp modelId="{90A8DACA-9C8C-4C37-B968-E749E4FBE97C}">
      <dsp:nvSpPr>
        <dsp:cNvPr id="0" name=""/>
        <dsp:cNvSpPr/>
      </dsp:nvSpPr>
      <dsp:spPr>
        <a:xfrm rot="5400000">
          <a:off x="-187674" y="2400378"/>
          <a:ext cx="1251165" cy="875815"/>
        </a:xfrm>
        <a:prstGeom prst="chevron">
          <a:avLst/>
        </a:prstGeom>
        <a:solidFill>
          <a:schemeClr val="accent2">
            <a:hueOff val="-5695658"/>
            <a:satOff val="16641"/>
            <a:lumOff val="-3137"/>
            <a:alphaOff val="0"/>
          </a:schemeClr>
        </a:solidFill>
        <a:ln w="9525" cap="flat" cmpd="sng" algn="ctr">
          <a:solidFill>
            <a:schemeClr val="accent2">
              <a:hueOff val="-5695658"/>
              <a:satOff val="16641"/>
              <a:lumOff val="-313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6,6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" y="2650611"/>
        <a:ext cx="875815" cy="375350"/>
      </dsp:txXfrm>
    </dsp:sp>
    <dsp:sp modelId="{A3671CA1-0763-4DE3-91D7-D5A508705E22}">
      <dsp:nvSpPr>
        <dsp:cNvPr id="0" name=""/>
        <dsp:cNvSpPr/>
      </dsp:nvSpPr>
      <dsp:spPr>
        <a:xfrm rot="5400000">
          <a:off x="3678634" y="-590115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5695658"/>
              <a:satOff val="16641"/>
              <a:lumOff val="-313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Экологическое оздоровление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образования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Новобурасского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муниципального района Саратовской области на 2015год»</a:t>
          </a:r>
          <a:endParaRPr lang="ru-RU" sz="1600" kern="1200" dirty="0"/>
        </a:p>
      </dsp:txBody>
      <dsp:txXfrm rot="-5400000">
        <a:off x="875815" y="2252404"/>
        <a:ext cx="6379195" cy="733857"/>
      </dsp:txXfrm>
    </dsp:sp>
    <dsp:sp modelId="{DBF393AE-1A39-4869-A1F7-FC90C3704F37}">
      <dsp:nvSpPr>
        <dsp:cNvPr id="0" name=""/>
        <dsp:cNvSpPr/>
      </dsp:nvSpPr>
      <dsp:spPr>
        <a:xfrm rot="5400000">
          <a:off x="-187674" y="3504950"/>
          <a:ext cx="1251165" cy="875815"/>
        </a:xfrm>
        <a:prstGeom prst="chevron">
          <a:avLst/>
        </a:prstGeom>
        <a:solidFill>
          <a:schemeClr val="accent2">
            <a:hueOff val="-8543487"/>
            <a:satOff val="24962"/>
            <a:lumOff val="-4706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40,0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тыс.руб.</a:t>
          </a:r>
          <a:endParaRPr lang="ru-RU" sz="18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" y="3755183"/>
        <a:ext cx="875815" cy="375350"/>
      </dsp:txXfrm>
    </dsp:sp>
    <dsp:sp modelId="{671EA223-3499-4E3E-A492-C251B58E7A5D}">
      <dsp:nvSpPr>
        <dsp:cNvPr id="0" name=""/>
        <dsp:cNvSpPr/>
      </dsp:nvSpPr>
      <dsp:spPr>
        <a:xfrm rot="5400000">
          <a:off x="3678634" y="575296"/>
          <a:ext cx="813257" cy="64188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8543487"/>
              <a:satOff val="24962"/>
              <a:lumOff val="-470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Реализация мероприятий в рамках МП «Старшее поколение в </a:t>
          </a:r>
          <a:r>
            <a:rPr lang="ru-RU" sz="1600" kern="1200" dirty="0" err="1" smtClean="0"/>
            <a:t>Новобурасском</a:t>
          </a:r>
          <a:r>
            <a:rPr lang="ru-RU" sz="1600" kern="1200" dirty="0" smtClean="0"/>
            <a:t> муниципальном образовании </a:t>
          </a:r>
          <a:r>
            <a:rPr lang="ru-RU" sz="1600" kern="1200" dirty="0" err="1" smtClean="0"/>
            <a:t>Новобурасского</a:t>
          </a:r>
          <a:r>
            <a:rPr lang="ru-RU" sz="1600" kern="1200" dirty="0" smtClean="0"/>
            <a:t> муниципального района Саратовской области на 2015год»</a:t>
          </a:r>
          <a:endParaRPr lang="ru-RU" sz="1600" kern="1200" dirty="0"/>
        </a:p>
      </dsp:txBody>
      <dsp:txXfrm rot="-5400000">
        <a:off x="875815" y="3417815"/>
        <a:ext cx="6379195" cy="7338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E42D6-A327-49D7-9CF0-4F39C7BCE590}">
      <dsp:nvSpPr>
        <dsp:cNvPr id="0" name=""/>
        <dsp:cNvSpPr/>
      </dsp:nvSpPr>
      <dsp:spPr>
        <a:xfrm rot="10800000">
          <a:off x="421928" y="0"/>
          <a:ext cx="3600398" cy="3600398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43FBF8-3D2A-4B8E-B0F6-352AE796E670}">
      <dsp:nvSpPr>
        <dsp:cNvPr id="0" name=""/>
        <dsp:cNvSpPr/>
      </dsp:nvSpPr>
      <dsp:spPr>
        <a:xfrm>
          <a:off x="1877852" y="360391"/>
          <a:ext cx="3028810" cy="25596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остатков на счетах по учету средств бюджетов               3237,6тыс.руб.</a:t>
          </a:r>
          <a:endParaRPr lang="ru-RU" sz="2600" kern="1200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02804" y="485343"/>
        <a:ext cx="2778906" cy="23097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0.15533</cdr:x>
      <cdr:y>0.43902</cdr:y>
    </cdr:from>
    <cdr:to>
      <cdr:x>0.22536</cdr:x>
      <cdr:y>0.60396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53385" y="1296131"/>
          <a:ext cx="610211" cy="48696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0.40236</cdr:x>
      <cdr:y>0.43902</cdr:y>
    </cdr:from>
    <cdr:to>
      <cdr:x>0.47407</cdr:x>
      <cdr:y>0.60976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635896" y="1296144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0.52189</cdr:x>
      <cdr:y>0.41463</cdr:y>
    </cdr:from>
    <cdr:to>
      <cdr:x>0.60331</cdr:x>
      <cdr:y>0.58537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547170" y="1224136"/>
          <a:ext cx="709413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0.64938</cdr:x>
      <cdr:y>0.41463</cdr:y>
    </cdr:from>
    <cdr:to>
      <cdr:x>0.7211</cdr:x>
      <cdr:y>0.58537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68144" y="1224136"/>
          <a:ext cx="6480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0.76891</cdr:x>
      <cdr:y>0.41463</cdr:y>
    </cdr:from>
    <cdr:to>
      <cdr:x>0.8486</cdr:x>
      <cdr:y>0.58537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6948264" y="1224136"/>
          <a:ext cx="720080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30563-42AA-44BB-BF81-7233164D82A1}" type="datetimeFigureOut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17A5C-7A26-4EE1-B17A-4B41129455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6558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3E305-C09F-4BD4-A682-C3F975B3BE01}" type="datetimeFigureOut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BFE69-1005-4923-805C-B57929B32B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828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503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16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723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96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BFE69-1005-4923-805C-B57929B32BD0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383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88DB-4AF3-41B5-9C0A-DE5D19345BF0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191FA-1AE6-430C-AAD5-438B47733408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3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A9C2-249E-4A1A-A12D-3A90A5EFF5EE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4C315-8062-4120-AB6F-1B31E448F115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4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7" y="2743200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36238-C562-4B15-B851-F314C637483A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2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167B51D-73BC-454E-BA2B-56D32FED06D6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2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4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2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85E1-97CE-4D6E-BD20-F8B28181255A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5E84E-30D2-40AC-9C85-104452E11A7E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8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E9CE3-4C28-4C37-ADDE-36D066563CFF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2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1C614-D16B-4D0B-BD45-C6220459D152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4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FF32E2-788D-4971-A631-6472A772E6F0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265C717-382F-4EDC-9921-B020F09ED544}" type="datetime1">
              <a:rPr lang="ru-RU" smtClean="0"/>
              <a:pPr/>
              <a:t>19.05.2016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dirty="0" smtClean="0"/>
              <a:t>Исполнение бюджета за 2013 год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6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32656"/>
            <a:ext cx="6480048" cy="1752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Бюджет для граждан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348880"/>
            <a:ext cx="8319400" cy="3312368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  Отчет                                                              	об исполнении бюджета Новобурасского  муниципального   	образования Новобурасского 		   муниципального района                         	     Саратовской области                      </a:t>
            </a:r>
            <a:br>
              <a:rPr lang="ru-RU" sz="2800" b="1" i="1" dirty="0" smtClean="0">
                <a:solidFill>
                  <a:srgbClr val="003300"/>
                </a:solidFill>
                <a:latin typeface="+mn-lt"/>
              </a:rPr>
            </a:br>
            <a:r>
              <a:rPr lang="ru-RU" sz="2800" b="1" i="1" dirty="0" smtClean="0">
                <a:solidFill>
                  <a:srgbClr val="003300"/>
                </a:solidFill>
                <a:latin typeface="+mn-lt"/>
              </a:rPr>
              <a:t>                                за 2015 год</a:t>
            </a:r>
            <a:endParaRPr lang="ru-RU" sz="2800" b="1" i="1" dirty="0">
              <a:solidFill>
                <a:srgbClr val="0033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8"/>
            <a:ext cx="8818373" cy="1008112"/>
          </a:xfrm>
          <a:prstGeom prst="rect">
            <a:avLst/>
          </a:prstGeom>
          <a:solidFill>
            <a:srgbClr val="98A32D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Финансовое управление администрации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dirty="0" smtClean="0">
                <a:solidFill>
                  <a:schemeClr val="tx1"/>
                </a:solidFill>
              </a:rPr>
              <a:t> муниципального района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Саратовской области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7" y="5733258"/>
            <a:ext cx="3993837" cy="1008112"/>
          </a:xfrm>
          <a:prstGeom prst="rect">
            <a:avLst/>
          </a:prstGeom>
          <a:solidFill>
            <a:srgbClr val="98A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1"/>
                </a:solidFill>
              </a:rPr>
              <a:t>Телефон (884557) 2-14-56</a:t>
            </a:r>
          </a:p>
          <a:p>
            <a:r>
              <a:rPr lang="ru-RU" sz="1100" dirty="0" smtClean="0">
                <a:solidFill>
                  <a:schemeClr val="tx1"/>
                </a:solidFill>
              </a:rPr>
              <a:t>Факс         (884557) 2-11-41</a:t>
            </a:r>
            <a:endParaRPr lang="en-US" sz="1100" dirty="0" smtClean="0">
              <a:solidFill>
                <a:schemeClr val="tx1"/>
              </a:solidFill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Адрес  412580,Саратовская область,  </a:t>
            </a:r>
            <a:r>
              <a:rPr lang="ru-RU" sz="1100" dirty="0" err="1" smtClean="0">
                <a:solidFill>
                  <a:schemeClr val="tx1"/>
                </a:solidFill>
              </a:rPr>
              <a:t>р.п.Новые</a:t>
            </a:r>
            <a:r>
              <a:rPr lang="ru-RU" sz="1100" dirty="0" smtClean="0">
                <a:solidFill>
                  <a:schemeClr val="tx1"/>
                </a:solidFill>
              </a:rPr>
              <a:t> Бурасы </a:t>
            </a:r>
            <a:r>
              <a:rPr lang="ru-RU" sz="1100" dirty="0" err="1" smtClean="0">
                <a:solidFill>
                  <a:schemeClr val="tx1"/>
                </a:solidFill>
              </a:rPr>
              <a:t>ул.Советская</a:t>
            </a:r>
            <a:r>
              <a:rPr lang="ru-RU" sz="1100" dirty="0" smtClean="0">
                <a:solidFill>
                  <a:schemeClr val="tx1"/>
                </a:solidFill>
              </a:rPr>
              <a:t>, 3</a:t>
            </a:r>
          </a:p>
          <a:p>
            <a:r>
              <a:rPr lang="ru-RU" sz="1100" dirty="0" err="1" smtClean="0">
                <a:solidFill>
                  <a:schemeClr val="tx1"/>
                </a:solidFill>
              </a:rPr>
              <a:t>И.о.начальника</a:t>
            </a:r>
            <a:r>
              <a:rPr lang="ru-RU" sz="1100" dirty="0" smtClean="0">
                <a:solidFill>
                  <a:schemeClr val="tx1"/>
                </a:solidFill>
              </a:rPr>
              <a:t> управления финансов </a:t>
            </a:r>
            <a:r>
              <a:rPr lang="ru-RU" sz="1100" dirty="0" err="1" smtClean="0">
                <a:solidFill>
                  <a:schemeClr val="tx1"/>
                </a:solidFill>
              </a:rPr>
              <a:t>Н.В.Протасова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389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Структура расходов бюджета Новобурасского муниципального образования Новобурасского муниципального района в 2015 году</a:t>
            </a:r>
            <a:endParaRPr lang="ru-RU" sz="20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73849737"/>
              </p:ext>
            </p:extLst>
          </p:nvPr>
        </p:nvGraphicFramePr>
        <p:xfrm>
          <a:off x="156575" y="1855607"/>
          <a:ext cx="8968505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40340861"/>
              </p:ext>
            </p:extLst>
          </p:nvPr>
        </p:nvGraphicFramePr>
        <p:xfrm>
          <a:off x="3851920" y="3933056"/>
          <a:ext cx="2088232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2042996"/>
              </p:ext>
            </p:extLst>
          </p:nvPr>
        </p:nvGraphicFramePr>
        <p:xfrm>
          <a:off x="3923928" y="5157192"/>
          <a:ext cx="2016224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07321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1A5242"/>
                </a:solidFill>
              </a:rPr>
              <a:t>Расходы бюджета Новобурасского муниципального образования Новобурасского муниципального района за счет средств федерального и областного бюджетов</a:t>
            </a:r>
            <a:endParaRPr lang="ru-RU" sz="18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78192050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1836,3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9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728648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программам Новобурасского муниципального образования Новобурасского муниципального района за 2015год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67399015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4529,2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ыс.руб.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1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728648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программам Новобурасского муниципального образования Новобурасского муниципального района за 2015год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28383509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21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728648" cy="104016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Расходы по муниципальным программам Новобурасского муниципального образования Новобурасского муниципального района за 2015год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54320404"/>
              </p:ext>
            </p:extLst>
          </p:nvPr>
        </p:nvGraphicFramePr>
        <p:xfrm>
          <a:off x="301625" y="1527175"/>
          <a:ext cx="7294711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авая фигурная скобка 4"/>
          <p:cNvSpPr/>
          <p:nvPr/>
        </p:nvSpPr>
        <p:spPr>
          <a:xfrm>
            <a:off x="7524328" y="1556792"/>
            <a:ext cx="432048" cy="44644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3421700"/>
            <a:ext cx="13316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8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F512B"/>
                </a:solidFill>
              </a:rPr>
              <a:t>Источники финансирования дефицита бюджета</a:t>
            </a:r>
            <a:br>
              <a:rPr lang="ru-RU" sz="2400" dirty="0" smtClean="0">
                <a:solidFill>
                  <a:srgbClr val="1F512B"/>
                </a:solidFill>
              </a:rPr>
            </a:br>
            <a:r>
              <a:rPr lang="ru-RU" sz="2400" dirty="0" smtClean="0">
                <a:solidFill>
                  <a:srgbClr val="1F512B"/>
                </a:solidFill>
              </a:rPr>
              <a:t>Новобурасского муниципального образования</a:t>
            </a:r>
            <a:endParaRPr lang="ru-RU" sz="2400" dirty="0">
              <a:solidFill>
                <a:srgbClr val="1F512B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92131216"/>
              </p:ext>
            </p:extLst>
          </p:nvPr>
        </p:nvGraphicFramePr>
        <p:xfrm>
          <a:off x="3347864" y="1628801"/>
          <a:ext cx="5328592" cy="3600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683568" y="2173522"/>
            <a:ext cx="4104456" cy="1562472"/>
          </a:xfrm>
          <a:prstGeom prst="roundRect">
            <a:avLst/>
          </a:prstGeom>
          <a:solidFill>
            <a:srgbClr val="B3D8EF"/>
          </a:solidFill>
          <a:ln>
            <a:prstDash val="solid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внутреннего финансирования дефицита бюджета –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3237,6тыс.руб.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5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7" descr="\\Worksnew\Документы отделов УФ\Аналитический отдел\Общие документы отдела\ГРАФИКИ СЛАЙДЫ\Презентация_2013\Для граждан\Картинки\БюджетВЕСЫ.jpg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200"/>
                    </a14:imgEffect>
                    <a14:imgEffect>
                      <a14:saturation sat="1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18457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1331640" y="692696"/>
            <a:ext cx="662473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5556" y="1149896"/>
            <a:ext cx="8064896" cy="1919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Бюджет </a:t>
            </a:r>
            <a:r>
              <a:rPr lang="ru-RU" sz="2400" b="1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tx1"/>
                </a:solidFill>
              </a:rPr>
              <a:t> муниципального образования </a:t>
            </a:r>
            <a:r>
              <a:rPr lang="ru-RU" sz="2400" b="1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400" b="1" dirty="0" smtClean="0">
                <a:solidFill>
                  <a:schemeClr val="tx1"/>
                </a:solidFill>
              </a:rPr>
              <a:t>  муниципального района Саратовской области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утвержден Советом </a:t>
            </a:r>
            <a:r>
              <a:rPr lang="ru-RU" sz="1600" b="1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1600" b="1" dirty="0" smtClean="0">
                <a:solidFill>
                  <a:schemeClr val="tx1"/>
                </a:solidFill>
              </a:rPr>
              <a:t> муниципального образования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от   </a:t>
            </a:r>
            <a:r>
              <a:rPr lang="ru-RU" sz="1600" b="1" dirty="0" smtClean="0">
                <a:solidFill>
                  <a:schemeClr val="tx1"/>
                </a:solidFill>
              </a:rPr>
              <a:t>22 </a:t>
            </a:r>
            <a:r>
              <a:rPr lang="ru-RU" sz="1600" b="1" dirty="0" smtClean="0">
                <a:solidFill>
                  <a:schemeClr val="tx1"/>
                </a:solidFill>
              </a:rPr>
              <a:t>декабря </a:t>
            </a:r>
            <a:r>
              <a:rPr lang="ru-RU" sz="1600" b="1" dirty="0" smtClean="0">
                <a:solidFill>
                  <a:schemeClr val="tx1"/>
                </a:solidFill>
              </a:rPr>
              <a:t>2014  </a:t>
            </a:r>
            <a:r>
              <a:rPr lang="ru-RU" sz="1600" b="1" dirty="0" smtClean="0">
                <a:solidFill>
                  <a:schemeClr val="tx1"/>
                </a:solidFill>
              </a:rPr>
              <a:t>года № </a:t>
            </a:r>
            <a:r>
              <a:rPr lang="ru-RU" sz="1600" b="1" dirty="0" smtClean="0">
                <a:solidFill>
                  <a:schemeClr val="tx1"/>
                </a:solidFill>
              </a:rPr>
              <a:t>61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«О бюджете </a:t>
            </a:r>
            <a:r>
              <a:rPr lang="ru-RU" sz="1600" b="1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1600" b="1" dirty="0" smtClean="0">
                <a:solidFill>
                  <a:schemeClr val="tx1"/>
                </a:solidFill>
              </a:rPr>
              <a:t> муниципального образования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</a:rPr>
              <a:t>а </a:t>
            </a:r>
            <a:r>
              <a:rPr lang="ru-RU" sz="1600" b="1" dirty="0" smtClean="0">
                <a:solidFill>
                  <a:schemeClr val="tx1"/>
                </a:solidFill>
              </a:rPr>
              <a:t>2015 </a:t>
            </a:r>
            <a:r>
              <a:rPr lang="ru-RU" sz="1600" b="1" dirty="0" smtClean="0">
                <a:solidFill>
                  <a:schemeClr val="tx1"/>
                </a:solidFill>
              </a:rPr>
              <a:t>год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4653136"/>
            <a:ext cx="3744416" cy="1728192"/>
          </a:xfrm>
          <a:prstGeom prst="round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Публичные слушания по проекту бюджета Новобурасского муниципального образования Новобурасского муниципального района  на </a:t>
            </a:r>
            <a:r>
              <a:rPr lang="ru-RU" sz="1400" b="1" dirty="0" smtClean="0">
                <a:solidFill>
                  <a:schemeClr val="tx1"/>
                </a:solidFill>
              </a:rPr>
              <a:t>2015 </a:t>
            </a:r>
            <a:r>
              <a:rPr lang="ru-RU" sz="1400" b="1" dirty="0" smtClean="0">
                <a:solidFill>
                  <a:schemeClr val="tx1"/>
                </a:solidFill>
              </a:rPr>
              <a:t>год проведены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08 декабря 2014 </a:t>
            </a:r>
            <a:r>
              <a:rPr lang="ru-RU" sz="1400" b="1" dirty="0" smtClean="0">
                <a:solidFill>
                  <a:schemeClr val="tx1"/>
                </a:solidFill>
              </a:rPr>
              <a:t>года.</a:t>
            </a:r>
          </a:p>
          <a:p>
            <a:pPr algn="ctr"/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4653136"/>
            <a:ext cx="4032448" cy="1728192"/>
          </a:xfrm>
          <a:prstGeom prst="roundRect">
            <a:avLst/>
          </a:prstGeom>
          <a:noFill/>
          <a:ln>
            <a:solidFill>
              <a:srgbClr val="98A3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Публичные слушания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об исполнении бюджета Новобурасского муниципального образования Новобурасского муниципального района  за </a:t>
            </a:r>
            <a:r>
              <a:rPr lang="ru-RU" sz="1400" b="1" dirty="0" smtClean="0">
                <a:solidFill>
                  <a:schemeClr val="tx1"/>
                </a:solidFill>
              </a:rPr>
              <a:t>2015 </a:t>
            </a:r>
            <a:r>
              <a:rPr lang="ru-RU" sz="1400" b="1" dirty="0" smtClean="0">
                <a:solidFill>
                  <a:schemeClr val="tx1"/>
                </a:solidFill>
              </a:rPr>
              <a:t>год проведены </a:t>
            </a:r>
            <a:r>
              <a:rPr lang="ru-RU" sz="1400" b="1" dirty="0" smtClean="0">
                <a:solidFill>
                  <a:schemeClr val="tx1"/>
                </a:solidFill>
              </a:rPr>
              <a:t>29 </a:t>
            </a:r>
            <a:r>
              <a:rPr lang="ru-RU" sz="1400" b="1" dirty="0" smtClean="0">
                <a:solidFill>
                  <a:schemeClr val="tx1"/>
                </a:solidFill>
              </a:rPr>
              <a:t>апреля </a:t>
            </a:r>
            <a:r>
              <a:rPr lang="ru-RU" sz="1400" b="1" dirty="0" smtClean="0">
                <a:solidFill>
                  <a:schemeClr val="tx1"/>
                </a:solidFill>
              </a:rPr>
              <a:t>2016 </a:t>
            </a:r>
            <a:r>
              <a:rPr lang="ru-RU" sz="1400" b="1" dirty="0" smtClean="0">
                <a:solidFill>
                  <a:schemeClr val="tx1"/>
                </a:solidFill>
              </a:rPr>
              <a:t>года. 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Основные направления бюджетной 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и налоговой политики </a:t>
            </a:r>
            <a:r>
              <a:rPr lang="ru-RU" sz="2000" dirty="0" err="1" smtClean="0">
                <a:solidFill>
                  <a:srgbClr val="006600"/>
                </a:solidFill>
              </a:rPr>
              <a:t>Новобурасского</a:t>
            </a:r>
            <a:r>
              <a:rPr lang="ru-RU" sz="2000" dirty="0" smtClean="0">
                <a:solidFill>
                  <a:srgbClr val="006600"/>
                </a:solidFill>
              </a:rPr>
              <a:t> муниципального образования на 2013-2015 годы</a:t>
            </a:r>
            <a:endParaRPr lang="ru-RU" sz="2000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1. Обеспечение необходимого уровня доходов бюджета муниципального образования.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2</a:t>
            </a:r>
            <a:r>
              <a:rPr lang="ru-RU" sz="2000" dirty="0" smtClean="0"/>
              <a:t>. Оптимизация существующей системы налоговых льгот и освобождений, а также ликвидация имеющихся возможностей для уклонения от налогообложения.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3</a:t>
            </a:r>
            <a:r>
              <a:rPr lang="ru-RU" sz="2000" dirty="0" smtClean="0"/>
              <a:t>. Формирование бюджета в соответствии с программно-целевыми методами бюджетного планирования.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4</a:t>
            </a:r>
            <a:r>
              <a:rPr lang="ru-RU" sz="2000" dirty="0" smtClean="0"/>
              <a:t>. Обеспечение реализации первоочередных задач социальной сферы.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5.Внедрение </a:t>
            </a:r>
            <a:r>
              <a:rPr lang="ru-RU" sz="2000" dirty="0"/>
              <a:t>системы анализа эффективности расходов по каждому направлению и системы ответственности за достижение поставленных </a:t>
            </a:r>
            <a:r>
              <a:rPr lang="ru-RU" sz="2000" dirty="0" smtClean="0"/>
              <a:t>целей.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/>
              <a:t>6</a:t>
            </a:r>
            <a:r>
              <a:rPr lang="ru-RU" sz="2000" dirty="0" smtClean="0"/>
              <a:t>. Создание условий для оказания качественных муниципальных услуг.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/>
              <a:t>7. Обеспечение прозрачности и открытости бюджета и бюджетного процесса для общества.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797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Основные характеристики бюджета </a:t>
            </a:r>
            <a:r>
              <a:rPr lang="ru-RU" sz="2400" dirty="0" err="1" smtClean="0">
                <a:solidFill>
                  <a:srgbClr val="006600"/>
                </a:solidFill>
              </a:rPr>
              <a:t>Новобурасского</a:t>
            </a:r>
            <a:r>
              <a:rPr lang="ru-RU" sz="2400" dirty="0" smtClean="0">
                <a:solidFill>
                  <a:srgbClr val="006600"/>
                </a:solidFill>
              </a:rPr>
              <a:t> муниципального образования  за 2015 год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28339242"/>
              </p:ext>
            </p:extLst>
          </p:nvPr>
        </p:nvGraphicFramePr>
        <p:xfrm>
          <a:off x="179515" y="1374088"/>
          <a:ext cx="8784975" cy="500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3373"/>
                <a:gridCol w="1930659"/>
                <a:gridCol w="1712432"/>
                <a:gridCol w="1614567"/>
                <a:gridCol w="1387437"/>
                <a:gridCol w="1606507"/>
              </a:tblGrid>
              <a:tr h="1187128"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Показатель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Первоначально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утвержденный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план, тыс.руб.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Уточненный</a:t>
                      </a:r>
                    </a:p>
                    <a:p>
                      <a:pPr algn="ctr"/>
                      <a:r>
                        <a:rPr lang="ru-RU" sz="1200" dirty="0" smtClean="0"/>
                        <a:t>план,</a:t>
                      </a:r>
                    </a:p>
                    <a:p>
                      <a:pPr algn="ctr"/>
                      <a:r>
                        <a:rPr lang="ru-RU" sz="1200" dirty="0" smtClean="0"/>
                        <a:t>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Исполнение, тыс.руб.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% исполнения</a:t>
                      </a:r>
                      <a:r>
                        <a:rPr lang="ru-RU" sz="1200" baseline="0" dirty="0" smtClean="0"/>
                        <a:t> к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уточненному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плану</a:t>
                      </a:r>
                      <a:endParaRPr lang="ru-RU" sz="1200" dirty="0"/>
                    </a:p>
                  </a:txBody>
                  <a:tcPr/>
                </a:tc>
              </a:tr>
              <a:tr h="8073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10462,9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10830,4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12025,0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111,0</a:t>
                      </a:r>
                      <a:endParaRPr lang="ru-RU" dirty="0"/>
                    </a:p>
                  </a:txBody>
                  <a:tcPr anchor="ctr"/>
                </a:tc>
              </a:tr>
              <a:tr h="97128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1.1.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Налоговые и неналоговые</a:t>
                      </a:r>
                    </a:p>
                    <a:p>
                      <a:r>
                        <a:rPr lang="ru-RU" sz="1600" dirty="0" smtClean="0"/>
                        <a:t>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9860,8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11975,4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13170,0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110,0</a:t>
                      </a:r>
                      <a:endParaRPr lang="ru-RU" dirty="0"/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1.2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Безвозмездные поступления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602,1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-1145,0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-1145,0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 anchor="ctr"/>
                </a:tc>
              </a:tr>
              <a:tr h="67450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10462,9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15518,1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15262,6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98,4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8349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ДЕФИЦИТ(-)/</a:t>
                      </a:r>
                    </a:p>
                    <a:p>
                      <a:r>
                        <a:rPr lang="ru-RU" sz="1600" dirty="0" smtClean="0"/>
                        <a:t>ПРОФИЦИТ(+)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>
                          <a:latin typeface="+mn-lt"/>
                          <a:cs typeface="Times New Roman" pitchFamily="18" charset="0"/>
                        </a:rPr>
                        <a:t>0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-4687,7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+mn-lt"/>
                          <a:cs typeface="Times New Roman" pitchFamily="18" charset="0"/>
                        </a:rPr>
                        <a:t>-3237,6</a:t>
                      </a:r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97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1A5242"/>
                </a:solidFill>
              </a:rPr>
              <a:t>Характеристика доходной части бюджета </a:t>
            </a:r>
            <a:r>
              <a:rPr lang="ru-RU" sz="2400" dirty="0" err="1" smtClean="0">
                <a:solidFill>
                  <a:srgbClr val="1A5242"/>
                </a:solidFill>
              </a:rPr>
              <a:t>Новобурасского</a:t>
            </a:r>
            <a:r>
              <a:rPr lang="ru-RU" sz="2400" dirty="0" smtClean="0">
                <a:solidFill>
                  <a:srgbClr val="1A5242"/>
                </a:solidFill>
              </a:rPr>
              <a:t> </a:t>
            </a:r>
            <a:r>
              <a:rPr kumimoji="0" lang="ru-RU" sz="2200" kern="1200" dirty="0" smtClean="0">
                <a:solidFill>
                  <a:srgbClr val="1A5242"/>
                </a:solidFill>
                <a:latin typeface="+mj-lt"/>
                <a:ea typeface="+mj-ea"/>
                <a:cs typeface="+mj-cs"/>
              </a:rPr>
              <a:t>муниципального  </a:t>
            </a:r>
            <a:r>
              <a:rPr lang="ru-RU" sz="2200" dirty="0" smtClean="0">
                <a:solidFill>
                  <a:srgbClr val="1A5242"/>
                </a:solidFill>
              </a:rPr>
              <a:t>образования </a:t>
            </a:r>
            <a:r>
              <a:rPr lang="ru-RU" sz="2400" dirty="0" smtClean="0">
                <a:solidFill>
                  <a:srgbClr val="1A5242"/>
                </a:solidFill>
              </a:rPr>
              <a:t>за 2013-2015 годы</a:t>
            </a:r>
            <a:endParaRPr lang="ru-RU" sz="2400" dirty="0">
              <a:solidFill>
                <a:srgbClr val="1A5242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08457872"/>
              </p:ext>
            </p:extLst>
          </p:nvPr>
        </p:nvGraphicFramePr>
        <p:xfrm>
          <a:off x="357158" y="1571612"/>
          <a:ext cx="4486272" cy="2376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4523227"/>
              </p:ext>
            </p:extLst>
          </p:nvPr>
        </p:nvGraphicFramePr>
        <p:xfrm>
          <a:off x="4788024" y="1412776"/>
          <a:ext cx="41764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794553"/>
              </p:ext>
            </p:extLst>
          </p:nvPr>
        </p:nvGraphicFramePr>
        <p:xfrm>
          <a:off x="395536" y="4005064"/>
          <a:ext cx="8064896" cy="2638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441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Динамика поступления налоговых и неналоговых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доходов в бюджет </a:t>
            </a:r>
            <a:r>
              <a:rPr lang="ru-RU" sz="2200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kumimoji="0" lang="ru-RU" sz="22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за 2013-2015 годы, тыс.руб</a:t>
            </a:r>
            <a:r>
              <a:rPr lang="ru-RU" sz="2400" dirty="0" smtClean="0">
                <a:solidFill>
                  <a:srgbClr val="006600"/>
                </a:solidFill>
              </a:rPr>
              <a:t>.</a:t>
            </a:r>
            <a:endParaRPr lang="ru-RU" sz="2400" dirty="0">
              <a:solidFill>
                <a:srgbClr val="0066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83002270"/>
              </p:ext>
            </p:extLst>
          </p:nvPr>
        </p:nvGraphicFramePr>
        <p:xfrm>
          <a:off x="285720" y="1571612"/>
          <a:ext cx="8568952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79512" y="5013176"/>
            <a:ext cx="8784976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73250957"/>
              </p:ext>
            </p:extLst>
          </p:nvPr>
        </p:nvGraphicFramePr>
        <p:xfrm flipV="1">
          <a:off x="431032" y="4786322"/>
          <a:ext cx="8427248" cy="71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1157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16715659"/>
              </p:ext>
            </p:extLst>
          </p:nvPr>
        </p:nvGraphicFramePr>
        <p:xfrm>
          <a:off x="179513" y="765395"/>
          <a:ext cx="8784978" cy="59623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2880320"/>
                <a:gridCol w="1297012"/>
                <a:gridCol w="1007244"/>
                <a:gridCol w="1160784"/>
                <a:gridCol w="975455"/>
                <a:gridCol w="1464163"/>
              </a:tblGrid>
              <a:tr h="297608">
                <a:tc rowSpan="2">
                  <a:txBody>
                    <a:bodyPr/>
                    <a:lstStyle/>
                    <a:p>
                      <a:endParaRPr lang="ru-RU" sz="1100" dirty="0" smtClean="0"/>
                    </a:p>
                    <a:p>
                      <a:endParaRPr lang="ru-RU" sz="1100" dirty="0" smtClean="0"/>
                    </a:p>
                    <a:p>
                      <a:r>
                        <a:rPr lang="ru-RU" sz="1100" dirty="0" smtClean="0"/>
                        <a:t>Наименование доходов</a:t>
                      </a:r>
                      <a:endParaRPr lang="ru-RU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826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нения 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8329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Налоговые и неналоговые</a:t>
                      </a:r>
                      <a:r>
                        <a:rPr lang="ru-RU" sz="1400" b="1" i="1" baseline="0" dirty="0" smtClean="0"/>
                        <a:t> доходы, в том числе: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13192,1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11975,4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13170,0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 на доходы физических лиц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3932,0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4206,3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4064,4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Акцизы на нефтепродукты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2907,4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1786,2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2359,0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39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Единый сельхозналог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-34,0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</a:t>
                      </a:r>
                      <a:r>
                        <a:rPr lang="ru-RU" sz="1400" baseline="0" dirty="0" smtClean="0"/>
                        <a:t> на имущество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4804,4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5568,0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8267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от использования имущества, находящегося в муниципальной собственности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-52,3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0158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 от продажи  материальных и нематериальных активов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017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Штрафы, санкции, возмещение ущерба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Безвозмездные</a:t>
                      </a:r>
                      <a:r>
                        <a:rPr lang="ru-RU" sz="1400" b="1" i="1" baseline="0" dirty="0" smtClean="0"/>
                        <a:t> поступления</a:t>
                      </a:r>
                      <a:endParaRPr lang="ru-RU" sz="14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645,5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-1145,0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-1145,0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-277,4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6892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Доходы, всего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13837,6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10830,4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12025,0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504056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6600"/>
                </a:solidFill>
              </a:rPr>
              <a:t>Как исполнен план по доходам в 2015 году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30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4482"/>
            <a:ext cx="8656640" cy="130628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Структура налоговых и неналоговых доходов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бюджета </a:t>
            </a:r>
            <a:r>
              <a:rPr lang="ru-RU" sz="2400" dirty="0" err="1" smtClean="0">
                <a:solidFill>
                  <a:schemeClr val="tx1"/>
                </a:solidFill>
              </a:rPr>
              <a:t>Новобурасского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муниципального образования</a:t>
            </a:r>
            <a:br>
              <a:rPr kumimoji="0" lang="ru-RU" sz="2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2015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61266920"/>
              </p:ext>
            </p:extLst>
          </p:nvPr>
        </p:nvGraphicFramePr>
        <p:xfrm>
          <a:off x="301627" y="1527175"/>
          <a:ext cx="463041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6509053"/>
              </p:ext>
            </p:extLst>
          </p:nvPr>
        </p:nvGraphicFramePr>
        <p:xfrm>
          <a:off x="323528" y="1340768"/>
          <a:ext cx="832043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86681876"/>
              </p:ext>
            </p:extLst>
          </p:nvPr>
        </p:nvGraphicFramePr>
        <p:xfrm>
          <a:off x="571472" y="1357298"/>
          <a:ext cx="7992888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9311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730630990"/>
              </p:ext>
            </p:extLst>
          </p:nvPr>
        </p:nvGraphicFramePr>
        <p:xfrm>
          <a:off x="179512" y="807000"/>
          <a:ext cx="8784979" cy="574457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{21E4AEA4-8DFA-4A89-87EB-49C32662AFE0}</a:tableStyleId>
              </a:tblPr>
              <a:tblGrid>
                <a:gridCol w="792088"/>
                <a:gridCol w="2592288"/>
                <a:gridCol w="1152128"/>
                <a:gridCol w="1008112"/>
                <a:gridCol w="1152128"/>
                <a:gridCol w="1152128"/>
                <a:gridCol w="936107"/>
              </a:tblGrid>
              <a:tr h="260655"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200" dirty="0" smtClean="0"/>
                    </a:p>
                    <a:p>
                      <a:pPr algn="ctr"/>
                      <a:r>
                        <a:rPr lang="ru-RU" sz="1200" dirty="0" smtClean="0"/>
                        <a:t>Наименование расходов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r>
                        <a:rPr lang="ru-RU" sz="1200" baseline="0" dirty="0" smtClean="0"/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исполнено, тыс.руб.</a:t>
                      </a: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r>
                        <a:rPr lang="ru-RU" sz="1200" baseline="0" dirty="0" smtClean="0"/>
                        <a:t> год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Темп роста,%</a:t>
                      </a:r>
                      <a:endParaRPr lang="ru-RU" sz="1200" dirty="0"/>
                    </a:p>
                  </a:txBody>
                  <a:tcPr anchor="ctr"/>
                </a:tc>
              </a:tr>
              <a:tr h="5373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План,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Исполнено,</a:t>
                      </a:r>
                    </a:p>
                    <a:p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    тыс.руб.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% исполне-</a:t>
                      </a: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ния плана</a:t>
                      </a:r>
                      <a:endParaRPr lang="ru-RU" sz="11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endParaRPr lang="ru-RU" sz="9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1" i="1" dirty="0" smtClean="0"/>
                        <a:t>Всего</a:t>
                      </a:r>
                      <a:endParaRPr lang="ru-RU" sz="9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13399,2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15518,1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15262,6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98,4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6186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Общегосударственные вопросы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678,8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269,8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269,8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-60,3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188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Национальная оборона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308,0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-6,5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0546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Национальная</a:t>
                      </a:r>
                      <a:r>
                        <a:rPr lang="ru-RU" sz="900" baseline="0" dirty="0" smtClean="0"/>
                        <a:t> безопасность и </a:t>
                      </a:r>
                    </a:p>
                    <a:p>
                      <a:r>
                        <a:rPr lang="ru-RU" sz="900" baseline="0" dirty="0" smtClean="0"/>
                        <a:t>правоохранительная деятельность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Национальная экономика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2981,5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3616,3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3360,9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92,9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Жилищно-коммунальное хозяйство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3235,3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4348,2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4348,2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Охрана окружающей среды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Образование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7659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Культура</a:t>
                      </a:r>
                      <a:r>
                        <a:rPr lang="ru-RU" sz="900" baseline="0" dirty="0" smtClean="0"/>
                        <a:t> и кинематография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5995,2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6725,3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6725,3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3457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Здравоохранение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Социальная политика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270,4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270,4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34,9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6065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dirty="0" smtClean="0"/>
                        <a:t>Физическая культура и спорт</a:t>
                      </a:r>
                      <a:endParaRPr lang="ru-RU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91051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r>
                        <a:rPr lang="ru-RU" sz="9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массовой информации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34425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</a:t>
                      </a:r>
                      <a:r>
                        <a:rPr lang="ru-RU" sz="9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долга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55481"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</a:t>
                      </a:r>
                      <a:r>
                        <a:rPr lang="ru-RU" sz="900" b="0" i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трансферты общего характера бюджетам поселений</a:t>
                      </a:r>
                      <a:endParaRPr lang="ru-RU" sz="9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Расходы бюджета Новобурасского муниципального образования Новобурасского муниципального района по разделам в 2014-2015 годах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14317</TotalTime>
  <Words>978</Words>
  <Application>Microsoft Office PowerPoint</Application>
  <PresentationFormat>Экран (4:3)</PresentationFormat>
  <Paragraphs>374</Paragraphs>
  <Slides>15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                                  Отчет                                                               об исполнении бюджета Новобурасского  муниципального    образования Новобурасского      муниципального района                               Саратовской области                                                       за 2015 год</vt:lpstr>
      <vt:lpstr>Презентация PowerPoint</vt:lpstr>
      <vt:lpstr>Основные направления бюджетной  и налоговой политики Новобурасского муниципального образования на 2013-2015 годы</vt:lpstr>
      <vt:lpstr>Основные характеристики бюджета Новобурасского муниципального образования  за 2015 год</vt:lpstr>
      <vt:lpstr>Характеристика доходной части бюджета Новобурасского муниципального  образования за 2013-2015 годы</vt:lpstr>
      <vt:lpstr>Динамика поступления налоговых и неналоговых доходов в бюджет Новобурасского муниципального образования за 2013-2015 годы, тыс.руб.</vt:lpstr>
      <vt:lpstr>Презентация PowerPoint</vt:lpstr>
      <vt:lpstr>Структура налоговых и неналоговых доходов  бюджета Новобурасского муниципального образования  в 2015 году</vt:lpstr>
      <vt:lpstr>Презентация PowerPoint</vt:lpstr>
      <vt:lpstr>Структура расходов бюджета Новобурасского муниципального образования Новобурасского муниципального района в 2015 году</vt:lpstr>
      <vt:lpstr>Расходы бюджета Новобурасского муниципального образования Новобурасского муниципального района за счет средств федерального и областного бюджетов</vt:lpstr>
      <vt:lpstr>Расходы по муниципальным программам Новобурасского муниципального образования Новобурасского муниципального района за 2015год</vt:lpstr>
      <vt:lpstr>Расходы по муниципальным программам Новобурасского муниципального образования Новобурасского муниципального района за 2015год</vt:lpstr>
      <vt:lpstr>Расходы по муниципальным программам Новобурасского муниципального образования Новобурасского муниципального района за 2015год</vt:lpstr>
      <vt:lpstr>Источники финансирования дефицита бюджета Новобурасского муниципального образования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</cp:lastModifiedBy>
  <cp:revision>358</cp:revision>
  <cp:lastPrinted>2014-05-30T08:42:24Z</cp:lastPrinted>
  <dcterms:created xsi:type="dcterms:W3CDTF">2014-01-10T08:52:59Z</dcterms:created>
  <dcterms:modified xsi:type="dcterms:W3CDTF">2016-05-19T08:45:34Z</dcterms:modified>
</cp:coreProperties>
</file>