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60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5" r:id="rId3"/>
    <p:sldId id="257" r:id="rId4"/>
    <p:sldId id="259" r:id="rId5"/>
    <p:sldId id="260" r:id="rId6"/>
    <p:sldId id="261" r:id="rId7"/>
    <p:sldId id="263" r:id="rId8"/>
    <p:sldId id="262" r:id="rId9"/>
    <p:sldId id="270" r:id="rId10"/>
    <p:sldId id="271" r:id="rId11"/>
    <p:sldId id="279" r:id="rId12"/>
    <p:sldId id="282" r:id="rId13"/>
    <p:sldId id="283" r:id="rId14"/>
    <p:sldId id="281" r:id="rId15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C26EA6F-45D9-4FCC-BA4D-BCB718E3F36C}">
          <p14:sldIdLst>
            <p14:sldId id="256"/>
            <p14:sldId id="265"/>
            <p14:sldId id="257"/>
            <p14:sldId id="259"/>
            <p14:sldId id="260"/>
            <p14:sldId id="261"/>
            <p14:sldId id="263"/>
            <p14:sldId id="262"/>
            <p14:sldId id="270"/>
            <p14:sldId id="271"/>
            <p14:sldId id="279"/>
            <p14:sldId id="282"/>
            <p14:sldId id="283"/>
            <p14:sldId id="281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5242"/>
    <a:srgbClr val="CCCCFF"/>
    <a:srgbClr val="B3D8EF"/>
    <a:srgbClr val="1F512B"/>
    <a:srgbClr val="8BD198"/>
    <a:srgbClr val="00CC99"/>
    <a:srgbClr val="8969D9"/>
    <a:srgbClr val="00FFFF"/>
    <a:srgbClr val="F8CF4A"/>
    <a:srgbClr val="EBE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5" autoAdjust="0"/>
    <p:restoredTop sz="85494" autoAdjust="0"/>
  </p:normalViewPr>
  <p:slideViewPr>
    <p:cSldViewPr>
      <p:cViewPr varScale="1">
        <p:scale>
          <a:sx n="90" d="100"/>
          <a:sy n="90" d="100"/>
        </p:scale>
        <p:origin x="-32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>
        <c:manualLayout>
          <c:xMode val="edge"/>
          <c:yMode val="edge"/>
          <c:x val="6.3172914452291375E-3"/>
          <c:y val="6.6138484612820791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6.4945474808354664E-2"/>
          <c:w val="1"/>
          <c:h val="0.9337122264192867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rgbClr val="00B0F0"/>
            </a:solidFill>
          </c:spPr>
          <c:dPt>
            <c:idx val="0"/>
            <c:bubble3D val="0"/>
            <c:spPr>
              <a:solidFill>
                <a:srgbClr val="0066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</c:dPt>
          <c:dLbls>
            <c:dLbl>
              <c:idx val="0"/>
              <c:layout>
                <c:manualLayout>
                  <c:x val="0.1315771200856693"/>
                  <c:y val="-5.511540384401723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7265986598046998"/>
                  <c:y val="0.2193836101544271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5.6926437666547293E-2"/>
                  <c:y val="-1.595010868774811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417074131929585"/>
                      <c:h val="0.11939156617633134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88.7</c:v>
                </c:pt>
                <c:pt idx="1">
                  <c:v>4.7</c:v>
                </c:pt>
                <c:pt idx="2">
                  <c:v>6.6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>
        <c:manualLayout>
          <c:xMode val="edge"/>
          <c:yMode val="edge"/>
          <c:x val="0.73276151506041809"/>
          <c:y val="6.3577571242084227E-2"/>
        </c:manualLayout>
      </c:layout>
      <c:overlay val="0"/>
      <c:txPr>
        <a:bodyPr/>
        <a:lstStyle/>
        <a:p>
          <a:pPr algn="l">
            <a:defRPr/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2561017525830465"/>
          <c:w val="1"/>
          <c:h val="0.8743898826056367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2012 год</c:v>
                </c:pt>
              </c:strCache>
            </c:strRef>
          </c:tx>
          <c:explosion val="9"/>
          <c:dPt>
            <c:idx val="0"/>
            <c:bubble3D val="0"/>
            <c:explosion val="0"/>
            <c:spPr>
              <a:solidFill>
                <a:srgbClr val="006600"/>
              </a:solidFill>
            </c:spPr>
          </c:dPt>
          <c:dPt>
            <c:idx val="1"/>
            <c:bubble3D val="0"/>
            <c:explosion val="0"/>
            <c:spPr>
              <a:solidFill>
                <a:srgbClr val="FFFF00"/>
              </a:solidFill>
            </c:spPr>
          </c:dPt>
          <c:dPt>
            <c:idx val="2"/>
            <c:bubble3D val="0"/>
            <c:explosion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3.2557685161418735E-2"/>
                  <c:y val="-5.19612404177313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946661098958353"/>
                      <c:h val="0.15680332393622931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9.1994088779407651E-2"/>
                  <c:y val="1.0104373978146076E-16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2050864080236333E-3"/>
                  <c:y val="-2.662898566825907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38688996241797"/>
                      <c:h val="0.2174302681646483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 formatCode="General">
                  <c:v>40</c:v>
                </c:pt>
                <c:pt idx="1">
                  <c:v>5.0999999999999996</c:v>
                </c:pt>
                <c:pt idx="2">
                  <c:v>54.9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>
        <c:manualLayout>
          <c:xMode val="edge"/>
          <c:yMode val="edge"/>
          <c:x val="9.5296289830230502E-3"/>
          <c:y val="3.0234735823003813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5015355436697509E-3"/>
          <c:y val="0"/>
          <c:w val="0.87929581898307607"/>
          <c:h val="0.9453421842017553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2013 год</c:v>
                </c:pt>
              </c:strCache>
            </c:strRef>
          </c:tx>
          <c:dPt>
            <c:idx val="0"/>
            <c:bubble3D val="0"/>
            <c:spPr>
              <a:solidFill>
                <a:srgbClr val="0099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5.0743741766787816E-2"/>
                  <c:y val="-0.481400479311822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5597896530015177E-2"/>
                      <c:h val="8.7932690018569362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1367858597721946"/>
                  <c:y val="-8.062596219467678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0955355065370097E-2"/>
                  <c:y val="-8.19055819194692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78.900000000000006</c:v>
                </c:pt>
                <c:pt idx="1">
                  <c:v>7.5</c:v>
                </c:pt>
                <c:pt idx="2">
                  <c:v>13.6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4879316484676306"/>
          <c:y val="0.3476994619645436"/>
          <c:w val="0.23776921611884397"/>
          <c:h val="0.56663545320361219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05237233211249E-2"/>
          <c:y val="2.5586400565421802E-2"/>
          <c:w val="0.75055421012978041"/>
          <c:h val="0.6735475018142191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 w="28575">
              <a:solidFill>
                <a:srgbClr val="0070C0"/>
              </a:solidFill>
            </a:ln>
          </c:spPr>
          <c:marker>
            <c:spPr>
              <a:solidFill>
                <a:srgbClr val="0070C0"/>
              </a:solidFill>
              <a:ln w="28575">
                <a:solidFill>
                  <a:srgbClr val="0070C0"/>
                </a:solidFill>
              </a:ln>
            </c:spPr>
          </c:marker>
          <c:dLbls>
            <c:dLbl>
              <c:idx val="0"/>
              <c:layout>
                <c:manualLayout>
                  <c:x val="-6.1228295821448113E-2"/>
                  <c:y val="4.72222222222223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3761430477369053E-2"/>
                  <c:y val="5.27777777777777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3761430477369053E-2"/>
                  <c:y val="4.4444444444444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5254803546184846E-2"/>
                  <c:y val="6.11111111111111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6748176615000659E-2"/>
                  <c:y val="5.27777777777777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3.2854207513947777E-2"/>
                  <c:y val="8.3333333333333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6469.2</c:v>
                </c:pt>
                <c:pt idx="1">
                  <c:v>7721.1</c:v>
                </c:pt>
                <c:pt idx="2">
                  <c:v>12275.4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pPr>
              <a:solidFill>
                <a:srgbClr val="00B0F0"/>
              </a:solidFill>
              <a:ln>
                <a:solidFill>
                  <a:srgbClr val="00B0F0"/>
                </a:solidFill>
              </a:ln>
            </c:spPr>
          </c:marker>
          <c:dLbls>
            <c:dLbl>
              <c:idx val="0"/>
              <c:layout>
                <c:manualLayout>
                  <c:x val="-5.9746279358315967E-2"/>
                  <c:y val="-5.50710086586123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0797227012124753E-2"/>
                  <c:y val="-6.43790760837448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9326452056214137E-2"/>
                  <c:y val="-7.09093788633414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9712319546194201E-2"/>
                  <c:y val="-6.82781700378444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4.6305895983546182E-2"/>
                  <c:y val="-7.3687143508877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3228856924393988E-2"/>
                  <c:y val="-6.25760849267339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 formatCode="#,##0.0">
                  <c:v>818.7</c:v>
                </c:pt>
                <c:pt idx="1">
                  <c:v>738.8</c:v>
                </c:pt>
                <c:pt idx="2">
                  <c:v>916.7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Итого налоговых и неналоговых доходов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dLbls>
            <c:dLbl>
              <c:idx val="0"/>
              <c:layout>
                <c:manualLayout>
                  <c:x val="-4.890913147838849E-2"/>
                  <c:y val="-0.134864956446438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5570277438827937E-2"/>
                  <c:y val="-0.131799843799928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1856759146275998E-2"/>
                  <c:y val="-8.58231541022791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Лист1!$D$2:$D$4</c:f>
              <c:numCache>
                <c:formatCode>#,##0.0</c:formatCode>
                <c:ptCount val="3"/>
                <c:pt idx="0" formatCode="General">
                  <c:v>7287.9</c:v>
                </c:pt>
                <c:pt idx="1">
                  <c:v>8459.9</c:v>
                </c:pt>
                <c:pt idx="2">
                  <c:v>13192.1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9477248"/>
        <c:axId val="39478784"/>
      </c:lineChart>
      <c:catAx>
        <c:axId val="39477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39478784"/>
        <c:crosses val="autoZero"/>
        <c:auto val="1"/>
        <c:lblAlgn val="ctr"/>
        <c:lblOffset val="100"/>
        <c:noMultiLvlLbl val="0"/>
      </c:catAx>
      <c:valAx>
        <c:axId val="394787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94772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229059983064426"/>
          <c:y val="0.16810632151983115"/>
          <c:w val="0.26770940016935568"/>
          <c:h val="0.36213943131614218"/>
        </c:manualLayout>
      </c:layout>
      <c:overlay val="0"/>
      <c:spPr>
        <a:ln w="38100"/>
      </c:spPr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4.4611434358533195E-2"/>
          <c:y val="4.6089391151660671E-2"/>
          <c:w val="0.95304734276540448"/>
          <c:h val="0.6872999883481782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40782464"/>
        <c:axId val="40784256"/>
        <c:axId val="0"/>
      </c:bar3DChart>
      <c:catAx>
        <c:axId val="40782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40784256"/>
        <c:crosses val="autoZero"/>
        <c:auto val="1"/>
        <c:lblAlgn val="ctr"/>
        <c:lblOffset val="100"/>
        <c:noMultiLvlLbl val="0"/>
      </c:catAx>
      <c:valAx>
        <c:axId val="40784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078246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5.0000022132472587E-2"/>
          <c:y val="0.90725489375639368"/>
          <c:w val="0.89999995573505487"/>
          <c:h val="9.2745106243606434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950170652073847E-4"/>
          <c:y val="0"/>
          <c:w val="0.94882149846598285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1.5784505575307455E-2"/>
          <c:y val="0.75779956325925757"/>
          <c:w val="0.97758916057063339"/>
          <c:h val="0.24220043674074251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2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0.10152580006833622"/>
                  <c:y val="-6.10039859109121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0720372911518339E-2"/>
                  <c:y val="5.813158325331094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7813547446510136E-2"/>
                  <c:y val="-1.171164079745898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7605093144786851"/>
                  <c:y val="5.8062992616376837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7.1546033669215012E-2"/>
                  <c:y val="-2.800355427689624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739351812062812E-2"/>
                      <c:h val="5.0807821658166614E-2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-6.0414932931980303E-2"/>
                  <c:y val="-3.110251783625933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.160344343290997"/>
                  <c:y val="-3.316229438996878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налог на доходы физ. Лиц</c:v>
                </c:pt>
                <c:pt idx="1">
                  <c:v>Единый сельхоз налог</c:v>
                </c:pt>
                <c:pt idx="2">
                  <c:v>Налог на имущество</c:v>
                </c:pt>
                <c:pt idx="3">
                  <c:v>Доходы от использования имущества</c:v>
                </c:pt>
                <c:pt idx="4">
                  <c:v>Доходы от продажи имущества</c:v>
                </c:pt>
                <c:pt idx="5">
                  <c:v>Акцизы на нефтепродукты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29.8</c:v>
                </c:pt>
                <c:pt idx="1">
                  <c:v>0.7</c:v>
                </c:pt>
                <c:pt idx="2">
                  <c:v>40.5</c:v>
                </c:pt>
                <c:pt idx="3">
                  <c:v>6.2</c:v>
                </c:pt>
                <c:pt idx="4">
                  <c:v>0.6</c:v>
                </c:pt>
                <c:pt idx="5">
                  <c:v>22.2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762885230035551E-2"/>
          <c:y val="0.23205171245062947"/>
          <c:w val="0.63132417275788999"/>
          <c:h val="0.5347521772943103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35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rgbClr val="FF66FF"/>
              </a:solidFill>
            </c:spPr>
          </c:dPt>
          <c:dPt>
            <c:idx val="2"/>
            <c:bubble3D val="0"/>
            <c:spPr>
              <a:solidFill>
                <a:srgbClr val="00FFFF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5"/>
            <c:bubble3D val="0"/>
            <c:explosion val="57"/>
            <c:spPr>
              <a:solidFill>
                <a:srgbClr val="00CC99"/>
              </a:solidFill>
            </c:spPr>
          </c:dPt>
          <c:dPt>
            <c:idx val="6"/>
            <c:bubble3D val="0"/>
            <c:spPr>
              <a:solidFill>
                <a:srgbClr val="CCCCFF"/>
              </a:solidFill>
            </c:spPr>
          </c:dPt>
          <c:dLbls>
            <c:dLbl>
              <c:idx val="0"/>
              <c:layout>
                <c:manualLayout>
                  <c:x val="1.7196846074122717E-2"/>
                  <c:y val="-1.200188706890861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2163270244037376E-2"/>
                  <c:y val="1.5172428506333442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0,1%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6279208931648791E-2"/>
                  <c:y val="-6.12302590427547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0126227393627211E-2"/>
                  <c:y val="1.023934935692076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9607730898372751E-2"/>
                  <c:y val="3.195364137622459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3.4160096916933204E-2"/>
                  <c:y val="-8.4489404558913683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5.8001584433526009E-2"/>
                  <c:y val="-5.5005965520739288E-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4.6773626150623818E-2"/>
                  <c:y val="-5.3319357430494868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3.1872926424192212E-2"/>
                  <c:y val="-5.337973719506207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6.5137946625440923E-3"/>
                  <c:y val="-1.3858363563468793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0,01%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3.8528606495731428E-2"/>
                  <c:y val="-1.200128327126293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Иные межбюджетные трансферты предоставляемые бюджету района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678.8</c:v>
                </c:pt>
                <c:pt idx="1">
                  <c:v>308</c:v>
                </c:pt>
                <c:pt idx="2">
                  <c:v>2981.5</c:v>
                </c:pt>
                <c:pt idx="3">
                  <c:v>3235.3</c:v>
                </c:pt>
                <c:pt idx="4">
                  <c:v>5995.2</c:v>
                </c:pt>
                <c:pt idx="5">
                  <c:v>200.4</c:v>
                </c:pt>
                <c:pt idx="6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0.60431086340477091"/>
          <c:y val="1.7157916431185588E-3"/>
          <c:w val="0.3933104449968412"/>
          <c:h val="0.49147800002898251"/>
        </c:manualLayout>
      </c:layout>
      <c:overlay val="0"/>
      <c:spPr>
        <a:scene3d>
          <a:camera prst="orthographicFront"/>
          <a:lightRig rig="threePt" dir="t"/>
        </a:scene3d>
        <a:sp3d>
          <a:bevelT/>
        </a:sp3d>
      </c:spPr>
      <c:txPr>
        <a:bodyPr/>
        <a:lstStyle/>
        <a:p>
          <a:pPr>
            <a:defRPr sz="140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4B5AFF-B985-42D7-8DE3-33167A427F65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 phldr="0"/>
      <dgm:spPr/>
    </dgm:pt>
    <dgm:pt modelId="{688A83FF-6519-45F7-8F00-173C15710EB6}" type="pres">
      <dgm:prSet presAssocID="{484B5AFF-B985-42D7-8DE3-33167A427F65}" presName="Name0" presStyleCnt="0">
        <dgm:presLayoutVars>
          <dgm:dir/>
          <dgm:resizeHandles val="exact"/>
        </dgm:presLayoutVars>
      </dgm:prSet>
      <dgm:spPr/>
    </dgm:pt>
  </dgm:ptLst>
  <dgm:cxnLst>
    <dgm:cxn modelId="{3865F7E2-1510-4E45-B750-2DFEDD26ED94}" type="presOf" srcId="{484B5AFF-B985-42D7-8DE3-33167A427F65}" destId="{688A83FF-6519-45F7-8F00-173C15710EB6}" srcOrd="0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1D0A9D-7AAA-4A7D-8880-53AFBA15D9A2}" type="doc">
      <dgm:prSet loTypeId="urn:microsoft.com/office/officeart/2005/8/layout/venn3" loCatId="relationship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D0F036D9-75DF-4219-A98A-A383FCE60C96}" type="pres">
      <dgm:prSet presAssocID="{031D0A9D-7AAA-4A7D-8880-53AFBA15D9A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8197FE9-8FC5-4AEC-9052-49F4795F1425}" type="presOf" srcId="{031D0A9D-7AAA-4A7D-8880-53AFBA15D9A2}" destId="{D0F036D9-75DF-4219-A98A-A383FCE60C96}" srcOrd="0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1D0A9D-7AAA-4A7D-8880-53AFBA15D9A2}" type="doc">
      <dgm:prSet loTypeId="urn:microsoft.com/office/officeart/2005/8/layout/venn3" loCatId="relationship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D0F036D9-75DF-4219-A98A-A383FCE60C96}" type="pres">
      <dgm:prSet presAssocID="{031D0A9D-7AAA-4A7D-8880-53AFBA15D9A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38C9C7-2217-4665-A262-F672DC7CD21C}" type="presOf" srcId="{031D0A9D-7AAA-4A7D-8880-53AFBA15D9A2}" destId="{D0F036D9-75DF-4219-A98A-A383FCE60C96}" srcOrd="0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9B522A0-ADF2-4DC9-9C44-33E0ACDDC223}">
      <dgm:prSet phldrT="[Текст]" custT="1"/>
      <dgm:spPr/>
      <dgm:t>
        <a:bodyPr/>
        <a:lstStyle/>
        <a:p>
          <a:pPr>
            <a:lnSpc>
              <a:spcPct val="50000"/>
            </a:lnSpc>
            <a:spcAft>
              <a:spcPct val="3500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308,0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44DB57-D7D9-4A27-BC72-281E423EF458}" type="parTrans" cxnId="{9AD35979-568F-4C45-B465-765052D45CCC}">
      <dgm:prSet/>
      <dgm:spPr/>
      <dgm:t>
        <a:bodyPr/>
        <a:lstStyle/>
        <a:p>
          <a:endParaRPr lang="ru-RU"/>
        </a:p>
      </dgm:t>
    </dgm:pt>
    <dgm:pt modelId="{3A2E745D-F619-4163-A7E6-EEC2B59D09EC}" type="sibTrans" cxnId="{9AD35979-568F-4C45-B465-765052D45CCC}">
      <dgm:prSet/>
      <dgm:spPr/>
      <dgm:t>
        <a:bodyPr/>
        <a:lstStyle/>
        <a:p>
          <a:endParaRPr lang="ru-RU"/>
        </a:p>
      </dgm:t>
    </dgm:pt>
    <dgm:pt modelId="{2CF0AB45-5449-4A62-A94F-C1F05596806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 бюджетам поселений на осуществление первичного воинского учета на территориях, где отсутствуют военные комиссариаты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108D34-3AD4-433F-AAEC-6D7C7FEBB7E8}" type="parTrans" cxnId="{703A8DB5-097E-4A2F-A2F3-4FF1A4A545D1}">
      <dgm:prSet/>
      <dgm:spPr/>
      <dgm:t>
        <a:bodyPr/>
        <a:lstStyle/>
        <a:p>
          <a:endParaRPr lang="ru-RU"/>
        </a:p>
      </dgm:t>
    </dgm:pt>
    <dgm:pt modelId="{8C26A948-29E2-4469-9651-6A191AF86E58}" type="sibTrans" cxnId="{703A8DB5-097E-4A2F-A2F3-4FF1A4A545D1}">
      <dgm:prSet/>
      <dgm:spPr/>
      <dgm:t>
        <a:bodyPr/>
        <a:lstStyle/>
        <a:p>
          <a:endParaRPr lang="ru-RU"/>
        </a:p>
      </dgm:t>
    </dgm:pt>
    <dgm:pt modelId="{AEE6D85F-7AF4-49DE-96F8-2222CD7A3745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Субсидии бюджетам поселений области на капитальный ремонт и ремонт дворовых территорий многоквартирных домов, проездов к дворовым территориям</a:t>
          </a:r>
          <a:endParaRPr lang="ru-RU" dirty="0"/>
        </a:p>
      </dgm:t>
    </dgm:pt>
    <dgm:pt modelId="{61768A2A-C541-4FF2-B34C-08F230661222}" type="parTrans" cxnId="{894281C0-92AA-4893-A078-92D2E585136E}">
      <dgm:prSet/>
      <dgm:spPr/>
      <dgm:t>
        <a:bodyPr/>
        <a:lstStyle/>
        <a:p>
          <a:endParaRPr lang="ru-RU"/>
        </a:p>
      </dgm:t>
    </dgm:pt>
    <dgm:pt modelId="{767C0D63-CC8B-4E5B-8250-BABFD4D12593}" type="sibTrans" cxnId="{894281C0-92AA-4893-A078-92D2E585136E}">
      <dgm:prSet/>
      <dgm:spPr/>
      <dgm:t>
        <a:bodyPr/>
        <a:lstStyle/>
        <a:p>
          <a:endParaRPr lang="ru-RU"/>
        </a:p>
      </dgm:t>
    </dgm:pt>
    <dgm:pt modelId="{9B42BC38-B256-48A8-B847-94DC851C6D6E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176,0</a:t>
          </a:r>
        </a:p>
        <a:p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5A01D6-76C5-402A-9C83-F96190FA621B}" type="parTrans" cxnId="{AEDA1C76-1239-4A9A-9F8D-9F218E8CFF36}">
      <dgm:prSet/>
      <dgm:spPr/>
      <dgm:t>
        <a:bodyPr/>
        <a:lstStyle/>
        <a:p>
          <a:endParaRPr lang="ru-RU"/>
        </a:p>
      </dgm:t>
    </dgm:pt>
    <dgm:pt modelId="{31EA7FDA-0D29-4A88-88DB-3A76904F9842}" type="sibTrans" cxnId="{AEDA1C76-1239-4A9A-9F8D-9F218E8CFF36}">
      <dgm:prSet/>
      <dgm:spPr/>
      <dgm:t>
        <a:bodyPr/>
        <a:lstStyle/>
        <a:p>
          <a:endParaRPr lang="ru-RU"/>
        </a:p>
      </dgm:t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7DEBC-89CC-433F-B615-A622B9D6E892}" type="pres">
      <dgm:prSet presAssocID="{99B522A0-ADF2-4DC9-9C44-33E0ACDDC223}" presName="composite" presStyleCnt="0"/>
      <dgm:spPr/>
    </dgm:pt>
    <dgm:pt modelId="{288C0911-ECFA-4FD3-BBF0-27607920445D}" type="pres">
      <dgm:prSet presAssocID="{99B522A0-ADF2-4DC9-9C44-33E0ACDDC223}" presName="parentText" presStyleLbl="alignNode1" presStyleIdx="0" presStyleCnt="2" custLinFactNeighborX="1291" custLinFactNeighborY="107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91321-4794-4735-8BA0-A37AC3B5657D}" type="pres">
      <dgm:prSet presAssocID="{99B522A0-ADF2-4DC9-9C44-33E0ACDDC223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7DE94A-7B75-44C8-8EB9-F8E4968B0689}" type="pres">
      <dgm:prSet presAssocID="{3A2E745D-F619-4163-A7E6-EEC2B59D09EC}" presName="sp" presStyleCnt="0"/>
      <dgm:spPr/>
    </dgm:pt>
    <dgm:pt modelId="{A2F7741E-4E9F-490B-AFB7-DEF1EE4D8728}" type="pres">
      <dgm:prSet presAssocID="{9B42BC38-B256-48A8-B847-94DC851C6D6E}" presName="composite" presStyleCnt="0"/>
      <dgm:spPr/>
    </dgm:pt>
    <dgm:pt modelId="{FCFDC4A2-A1D3-4355-9EA7-7110CA73F74F}" type="pres">
      <dgm:prSet presAssocID="{9B42BC38-B256-48A8-B847-94DC851C6D6E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8DF73-7B6D-4DA2-AFF9-3EA3EE904412}" type="pres">
      <dgm:prSet presAssocID="{9B42BC38-B256-48A8-B847-94DC851C6D6E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CF91AD-D37D-4ACB-841C-43B7948D9B23}" type="presOf" srcId="{2CF0AB45-5449-4A62-A94F-C1F055968064}" destId="{42C91321-4794-4735-8BA0-A37AC3B5657D}" srcOrd="0" destOrd="0" presId="urn:microsoft.com/office/officeart/2005/8/layout/chevron2"/>
    <dgm:cxn modelId="{6459B153-BCEB-461A-84FD-6E49764AB636}" type="presOf" srcId="{3A1C6A6B-EC2B-4CB3-B66F-948DB4B01624}" destId="{BE84007C-D63E-4D4F-AF8F-79815213F02D}" srcOrd="0" destOrd="0" presId="urn:microsoft.com/office/officeart/2005/8/layout/chevron2"/>
    <dgm:cxn modelId="{AEDA1C76-1239-4A9A-9F8D-9F218E8CFF36}" srcId="{3A1C6A6B-EC2B-4CB3-B66F-948DB4B01624}" destId="{9B42BC38-B256-48A8-B847-94DC851C6D6E}" srcOrd="1" destOrd="0" parTransId="{7D5A01D6-76C5-402A-9C83-F96190FA621B}" sibTransId="{31EA7FDA-0D29-4A88-88DB-3A76904F9842}"/>
    <dgm:cxn modelId="{703A8DB5-097E-4A2F-A2F3-4FF1A4A545D1}" srcId="{99B522A0-ADF2-4DC9-9C44-33E0ACDDC223}" destId="{2CF0AB45-5449-4A62-A94F-C1F055968064}" srcOrd="0" destOrd="0" parTransId="{08108D34-3AD4-433F-AAEC-6D7C7FEBB7E8}" sibTransId="{8C26A948-29E2-4469-9651-6A191AF86E58}"/>
    <dgm:cxn modelId="{6EB098AC-6E48-4602-A30E-2E3DE73246D2}" type="presOf" srcId="{AEE6D85F-7AF4-49DE-96F8-2222CD7A3745}" destId="{46E8DF73-7B6D-4DA2-AFF9-3EA3EE904412}" srcOrd="0" destOrd="0" presId="urn:microsoft.com/office/officeart/2005/8/layout/chevron2"/>
    <dgm:cxn modelId="{8FA78B4E-4A18-41F8-A834-45FA93FF2A5C}" type="presOf" srcId="{99B522A0-ADF2-4DC9-9C44-33E0ACDDC223}" destId="{288C0911-ECFA-4FD3-BBF0-27607920445D}" srcOrd="0" destOrd="0" presId="urn:microsoft.com/office/officeart/2005/8/layout/chevron2"/>
    <dgm:cxn modelId="{894281C0-92AA-4893-A078-92D2E585136E}" srcId="{9B42BC38-B256-48A8-B847-94DC851C6D6E}" destId="{AEE6D85F-7AF4-49DE-96F8-2222CD7A3745}" srcOrd="0" destOrd="0" parTransId="{61768A2A-C541-4FF2-B34C-08F230661222}" sibTransId="{767C0D63-CC8B-4E5B-8250-BABFD4D12593}"/>
    <dgm:cxn modelId="{DE93E0A4-B48D-454D-AECD-AC10D923E1BD}" type="presOf" srcId="{9B42BC38-B256-48A8-B847-94DC851C6D6E}" destId="{FCFDC4A2-A1D3-4355-9EA7-7110CA73F74F}" srcOrd="0" destOrd="0" presId="urn:microsoft.com/office/officeart/2005/8/layout/chevron2"/>
    <dgm:cxn modelId="{9AD35979-568F-4C45-B465-765052D45CCC}" srcId="{3A1C6A6B-EC2B-4CB3-B66F-948DB4B01624}" destId="{99B522A0-ADF2-4DC9-9C44-33E0ACDDC223}" srcOrd="0" destOrd="0" parTransId="{9F44DB57-D7D9-4A27-BC72-281E423EF458}" sibTransId="{3A2E745D-F619-4163-A7E6-EEC2B59D09EC}"/>
    <dgm:cxn modelId="{6565F177-7D55-4D6B-BEB1-13768D75D06F}" type="presParOf" srcId="{BE84007C-D63E-4D4F-AF8F-79815213F02D}" destId="{AC17DEBC-89CC-433F-B615-A622B9D6E892}" srcOrd="0" destOrd="0" presId="urn:microsoft.com/office/officeart/2005/8/layout/chevron2"/>
    <dgm:cxn modelId="{AB03AAE7-20D5-4EA0-9743-14A935458AEA}" type="presParOf" srcId="{AC17DEBC-89CC-433F-B615-A622B9D6E892}" destId="{288C0911-ECFA-4FD3-BBF0-27607920445D}" srcOrd="0" destOrd="0" presId="urn:microsoft.com/office/officeart/2005/8/layout/chevron2"/>
    <dgm:cxn modelId="{B0E77BF5-F593-489D-B9E9-F4F1F66A5214}" type="presParOf" srcId="{AC17DEBC-89CC-433F-B615-A622B9D6E892}" destId="{42C91321-4794-4735-8BA0-A37AC3B5657D}" srcOrd="1" destOrd="0" presId="urn:microsoft.com/office/officeart/2005/8/layout/chevron2"/>
    <dgm:cxn modelId="{8633C2C2-5EBE-47AA-8CDB-EF1386B89761}" type="presParOf" srcId="{BE84007C-D63E-4D4F-AF8F-79815213F02D}" destId="{3C7DE94A-7B75-44C8-8EB9-F8E4968B0689}" srcOrd="1" destOrd="0" presId="urn:microsoft.com/office/officeart/2005/8/layout/chevron2"/>
    <dgm:cxn modelId="{E14C1666-0D43-43F4-99A4-4752D32E765F}" type="presParOf" srcId="{BE84007C-D63E-4D4F-AF8F-79815213F02D}" destId="{A2F7741E-4E9F-490B-AFB7-DEF1EE4D8728}" srcOrd="2" destOrd="0" presId="urn:microsoft.com/office/officeart/2005/8/layout/chevron2"/>
    <dgm:cxn modelId="{63FA5F4A-B409-4BDE-98DF-54B2D888DBE5}" type="presParOf" srcId="{A2F7741E-4E9F-490B-AFB7-DEF1EE4D8728}" destId="{FCFDC4A2-A1D3-4355-9EA7-7110CA73F74F}" srcOrd="0" destOrd="0" presId="urn:microsoft.com/office/officeart/2005/8/layout/chevron2"/>
    <dgm:cxn modelId="{0C221E63-B8A3-463C-AF37-8F5EE1B13044}" type="presParOf" srcId="{A2F7741E-4E9F-490B-AFB7-DEF1EE4D8728}" destId="{46E8DF73-7B6D-4DA2-AFF9-3EA3EE90441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9B522A0-ADF2-4DC9-9C44-33E0ACDDC223}">
      <dgm:prSet phldrT="[Текст]" custT="1"/>
      <dgm:spPr/>
      <dgm:t>
        <a:bodyPr/>
        <a:lstStyle/>
        <a:p>
          <a:pPr>
            <a:lnSpc>
              <a:spcPct val="50000"/>
            </a:lnSpc>
            <a:spcAft>
              <a:spcPct val="3500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304,8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44DB57-D7D9-4A27-BC72-281E423EF458}" type="parTrans" cxnId="{9AD35979-568F-4C45-B465-765052D45CCC}">
      <dgm:prSet/>
      <dgm:spPr/>
      <dgm:t>
        <a:bodyPr/>
        <a:lstStyle/>
        <a:p>
          <a:endParaRPr lang="ru-RU"/>
        </a:p>
      </dgm:t>
    </dgm:pt>
    <dgm:pt modelId="{3A2E745D-F619-4163-A7E6-EEC2B59D09EC}" type="sibTrans" cxnId="{9AD35979-568F-4C45-B465-765052D45CCC}">
      <dgm:prSet/>
      <dgm:spPr/>
      <dgm:t>
        <a:bodyPr/>
        <a:lstStyle/>
        <a:p>
          <a:endParaRPr lang="ru-RU"/>
        </a:p>
      </dgm:t>
    </dgm:pt>
    <dgm:pt modelId="{2CF0AB45-5449-4A62-A94F-C1F05596806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МЦП</a:t>
          </a:r>
          <a:r>
            <a:rPr lang="ru-RU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«Развитие местного самоуправления Новобурасского муниципального образования на 2013год»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108D34-3AD4-433F-AAEC-6D7C7FEBB7E8}" type="parTrans" cxnId="{703A8DB5-097E-4A2F-A2F3-4FF1A4A545D1}">
      <dgm:prSet/>
      <dgm:spPr/>
      <dgm:t>
        <a:bodyPr/>
        <a:lstStyle/>
        <a:p>
          <a:endParaRPr lang="ru-RU"/>
        </a:p>
      </dgm:t>
    </dgm:pt>
    <dgm:pt modelId="{8C26A948-29E2-4469-9651-6A191AF86E58}" type="sibTrans" cxnId="{703A8DB5-097E-4A2F-A2F3-4FF1A4A545D1}">
      <dgm:prSet/>
      <dgm:spPr/>
      <dgm:t>
        <a:bodyPr/>
        <a:lstStyle/>
        <a:p>
          <a:endParaRPr lang="ru-RU"/>
        </a:p>
      </dgm:t>
    </dgm:pt>
    <dgm:pt modelId="{AEE6D85F-7AF4-49DE-96F8-2222CD7A3745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МЦП «Благоустройство и озеленение  территории» в Новобурасском муниципальном образовании Новобурасского муниципального района Саратовской области на 2014-2015годы</a:t>
          </a:r>
          <a:endParaRPr lang="ru-RU" dirty="0"/>
        </a:p>
      </dgm:t>
    </dgm:pt>
    <dgm:pt modelId="{61768A2A-C541-4FF2-B34C-08F230661222}" type="parTrans" cxnId="{894281C0-92AA-4893-A078-92D2E585136E}">
      <dgm:prSet/>
      <dgm:spPr/>
      <dgm:t>
        <a:bodyPr/>
        <a:lstStyle/>
        <a:p>
          <a:endParaRPr lang="ru-RU"/>
        </a:p>
      </dgm:t>
    </dgm:pt>
    <dgm:pt modelId="{767C0D63-CC8B-4E5B-8250-BABFD4D12593}" type="sibTrans" cxnId="{894281C0-92AA-4893-A078-92D2E585136E}">
      <dgm:prSet/>
      <dgm:spPr/>
      <dgm:t>
        <a:bodyPr/>
        <a:lstStyle/>
        <a:p>
          <a:endParaRPr lang="ru-RU"/>
        </a:p>
      </dgm:t>
    </dgm:pt>
    <dgm:pt modelId="{98163308-9119-464A-97D1-105BDBCDBFD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42,0</a:t>
          </a:r>
        </a:p>
        <a:p>
          <a:pPr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641965-60C0-4D58-AB97-308EBB572C3C}" type="parTrans" cxnId="{C474BE39-7BD8-40F7-82C4-E8FAF37BA84E}">
      <dgm:prSet/>
      <dgm:spPr/>
      <dgm:t>
        <a:bodyPr/>
        <a:lstStyle/>
        <a:p>
          <a:endParaRPr lang="ru-RU"/>
        </a:p>
      </dgm:t>
    </dgm:pt>
    <dgm:pt modelId="{9EF3DCFA-8015-4695-ADA1-69E58AD77A22}" type="sibTrans" cxnId="{C474BE39-7BD8-40F7-82C4-E8FAF37BA84E}">
      <dgm:prSet/>
      <dgm:spPr/>
      <dgm:t>
        <a:bodyPr/>
        <a:lstStyle/>
        <a:p>
          <a:endParaRPr lang="ru-RU"/>
        </a:p>
      </dgm:t>
    </dgm:pt>
    <dgm:pt modelId="{02D68CBB-B9AF-4322-A887-E8FB0380AE82}">
      <dgm:prSet phldrT="[Текст]"/>
      <dgm:spPr/>
      <dgm:t>
        <a:bodyPr/>
        <a:lstStyle/>
        <a:p>
          <a:r>
            <a:rPr lang="ru-RU" dirty="0" smtClean="0"/>
            <a:t>МЦП «Повышение безопасности дорожного движения в Новобурасском муниципальном образовании Новобурасского муниципального района Саратовской области на 2014год»</a:t>
          </a:r>
          <a:endParaRPr lang="ru-RU" dirty="0"/>
        </a:p>
      </dgm:t>
    </dgm:pt>
    <dgm:pt modelId="{947A92E3-FA92-40B3-B280-AB5EC2B9E3CC}" type="parTrans" cxnId="{80F56E60-D033-4A2E-94C7-5687C3E4F328}">
      <dgm:prSet/>
      <dgm:spPr/>
      <dgm:t>
        <a:bodyPr/>
        <a:lstStyle/>
        <a:p>
          <a:endParaRPr lang="ru-RU"/>
        </a:p>
      </dgm:t>
    </dgm:pt>
    <dgm:pt modelId="{E9A59A5E-41F5-46CD-BBB1-6063BFE2A7C6}" type="sibTrans" cxnId="{80F56E60-D033-4A2E-94C7-5687C3E4F328}">
      <dgm:prSet/>
      <dgm:spPr/>
      <dgm:t>
        <a:bodyPr/>
        <a:lstStyle/>
        <a:p>
          <a:endParaRPr lang="ru-RU"/>
        </a:p>
      </dgm:t>
    </dgm:pt>
    <dgm:pt modelId="{9B42BC38-B256-48A8-B847-94DC851C6D6E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3248,9 </a:t>
          </a:r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5A01D6-76C5-402A-9C83-F96190FA621B}" type="parTrans" cxnId="{AEDA1C76-1239-4A9A-9F8D-9F218E8CFF36}">
      <dgm:prSet/>
      <dgm:spPr/>
      <dgm:t>
        <a:bodyPr/>
        <a:lstStyle/>
        <a:p>
          <a:endParaRPr lang="ru-RU"/>
        </a:p>
      </dgm:t>
    </dgm:pt>
    <dgm:pt modelId="{31EA7FDA-0D29-4A88-88DB-3A76904F9842}" type="sibTrans" cxnId="{AEDA1C76-1239-4A9A-9F8D-9F218E8CFF36}">
      <dgm:prSet/>
      <dgm:spPr/>
      <dgm:t>
        <a:bodyPr/>
        <a:lstStyle/>
        <a:p>
          <a:endParaRPr lang="ru-RU"/>
        </a:p>
      </dgm:t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7DEBC-89CC-433F-B615-A622B9D6E892}" type="pres">
      <dgm:prSet presAssocID="{99B522A0-ADF2-4DC9-9C44-33E0ACDDC223}" presName="composite" presStyleCnt="0"/>
      <dgm:spPr/>
    </dgm:pt>
    <dgm:pt modelId="{288C0911-ECFA-4FD3-BBF0-27607920445D}" type="pres">
      <dgm:prSet presAssocID="{99B522A0-ADF2-4DC9-9C44-33E0ACDDC22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91321-4794-4735-8BA0-A37AC3B5657D}" type="pres">
      <dgm:prSet presAssocID="{99B522A0-ADF2-4DC9-9C44-33E0ACDDC22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7DE94A-7B75-44C8-8EB9-F8E4968B0689}" type="pres">
      <dgm:prSet presAssocID="{3A2E745D-F619-4163-A7E6-EEC2B59D09EC}" presName="sp" presStyleCnt="0"/>
      <dgm:spPr/>
    </dgm:pt>
    <dgm:pt modelId="{A2F7741E-4E9F-490B-AFB7-DEF1EE4D8728}" type="pres">
      <dgm:prSet presAssocID="{9B42BC38-B256-48A8-B847-94DC851C6D6E}" presName="composite" presStyleCnt="0"/>
      <dgm:spPr/>
    </dgm:pt>
    <dgm:pt modelId="{FCFDC4A2-A1D3-4355-9EA7-7110CA73F74F}" type="pres">
      <dgm:prSet presAssocID="{9B42BC38-B256-48A8-B847-94DC851C6D6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8DF73-7B6D-4DA2-AFF9-3EA3EE904412}" type="pres">
      <dgm:prSet presAssocID="{9B42BC38-B256-48A8-B847-94DC851C6D6E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060EA-CA2D-465B-A408-2DF472AA0411}" type="pres">
      <dgm:prSet presAssocID="{31EA7FDA-0D29-4A88-88DB-3A76904F9842}" presName="sp" presStyleCnt="0"/>
      <dgm:spPr/>
    </dgm:pt>
    <dgm:pt modelId="{866241CD-5829-472F-B2E9-2B243F341268}" type="pres">
      <dgm:prSet presAssocID="{98163308-9119-464A-97D1-105BDBCDBFD6}" presName="composite" presStyleCnt="0"/>
      <dgm:spPr/>
    </dgm:pt>
    <dgm:pt modelId="{DBF393AE-1A39-4869-A1F7-FC90C3704F37}" type="pres">
      <dgm:prSet presAssocID="{98163308-9119-464A-97D1-105BDBCDBFD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EA223-3499-4E3E-A492-C251B58E7A5D}" type="pres">
      <dgm:prSet presAssocID="{98163308-9119-464A-97D1-105BDBCDBFD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F56E60-D033-4A2E-94C7-5687C3E4F328}" srcId="{98163308-9119-464A-97D1-105BDBCDBFD6}" destId="{02D68CBB-B9AF-4322-A887-E8FB0380AE82}" srcOrd="0" destOrd="0" parTransId="{947A92E3-FA92-40B3-B280-AB5EC2B9E3CC}" sibTransId="{E9A59A5E-41F5-46CD-BBB1-6063BFE2A7C6}"/>
    <dgm:cxn modelId="{894281C0-92AA-4893-A078-92D2E585136E}" srcId="{9B42BC38-B256-48A8-B847-94DC851C6D6E}" destId="{AEE6D85F-7AF4-49DE-96F8-2222CD7A3745}" srcOrd="0" destOrd="0" parTransId="{61768A2A-C541-4FF2-B34C-08F230661222}" sibTransId="{767C0D63-CC8B-4E5B-8250-BABFD4D12593}"/>
    <dgm:cxn modelId="{304B70BA-5E89-4E0C-BABA-CCFA6042E388}" type="presOf" srcId="{99B522A0-ADF2-4DC9-9C44-33E0ACDDC223}" destId="{288C0911-ECFA-4FD3-BBF0-27607920445D}" srcOrd="0" destOrd="0" presId="urn:microsoft.com/office/officeart/2005/8/layout/chevron2"/>
    <dgm:cxn modelId="{703A8DB5-097E-4A2F-A2F3-4FF1A4A545D1}" srcId="{99B522A0-ADF2-4DC9-9C44-33E0ACDDC223}" destId="{2CF0AB45-5449-4A62-A94F-C1F055968064}" srcOrd="0" destOrd="0" parTransId="{08108D34-3AD4-433F-AAEC-6D7C7FEBB7E8}" sibTransId="{8C26A948-29E2-4469-9651-6A191AF86E58}"/>
    <dgm:cxn modelId="{A43E7D4E-717E-419C-A0C5-9A0C3CDE4C82}" type="presOf" srcId="{98163308-9119-464A-97D1-105BDBCDBFD6}" destId="{DBF393AE-1A39-4869-A1F7-FC90C3704F37}" srcOrd="0" destOrd="0" presId="urn:microsoft.com/office/officeart/2005/8/layout/chevron2"/>
    <dgm:cxn modelId="{AEDA1C76-1239-4A9A-9F8D-9F218E8CFF36}" srcId="{3A1C6A6B-EC2B-4CB3-B66F-948DB4B01624}" destId="{9B42BC38-B256-48A8-B847-94DC851C6D6E}" srcOrd="1" destOrd="0" parTransId="{7D5A01D6-76C5-402A-9C83-F96190FA621B}" sibTransId="{31EA7FDA-0D29-4A88-88DB-3A76904F9842}"/>
    <dgm:cxn modelId="{85CF7869-CF58-4D2C-BBC2-D197E685E014}" type="presOf" srcId="{3A1C6A6B-EC2B-4CB3-B66F-948DB4B01624}" destId="{BE84007C-D63E-4D4F-AF8F-79815213F02D}" srcOrd="0" destOrd="0" presId="urn:microsoft.com/office/officeart/2005/8/layout/chevron2"/>
    <dgm:cxn modelId="{6FD13687-FDD4-41E9-8060-F433241BAB1B}" type="presOf" srcId="{2CF0AB45-5449-4A62-A94F-C1F055968064}" destId="{42C91321-4794-4735-8BA0-A37AC3B5657D}" srcOrd="0" destOrd="0" presId="urn:microsoft.com/office/officeart/2005/8/layout/chevron2"/>
    <dgm:cxn modelId="{3BA1F802-3A4D-49C1-A308-6498321832A8}" type="presOf" srcId="{AEE6D85F-7AF4-49DE-96F8-2222CD7A3745}" destId="{46E8DF73-7B6D-4DA2-AFF9-3EA3EE904412}" srcOrd="0" destOrd="0" presId="urn:microsoft.com/office/officeart/2005/8/layout/chevron2"/>
    <dgm:cxn modelId="{9AD35979-568F-4C45-B465-765052D45CCC}" srcId="{3A1C6A6B-EC2B-4CB3-B66F-948DB4B01624}" destId="{99B522A0-ADF2-4DC9-9C44-33E0ACDDC223}" srcOrd="0" destOrd="0" parTransId="{9F44DB57-D7D9-4A27-BC72-281E423EF458}" sibTransId="{3A2E745D-F619-4163-A7E6-EEC2B59D09EC}"/>
    <dgm:cxn modelId="{C474BE39-7BD8-40F7-82C4-E8FAF37BA84E}" srcId="{3A1C6A6B-EC2B-4CB3-B66F-948DB4B01624}" destId="{98163308-9119-464A-97D1-105BDBCDBFD6}" srcOrd="2" destOrd="0" parTransId="{4F641965-60C0-4D58-AB97-308EBB572C3C}" sibTransId="{9EF3DCFA-8015-4695-ADA1-69E58AD77A22}"/>
    <dgm:cxn modelId="{2D454D66-2943-4D3A-A338-CB8D5E321439}" type="presOf" srcId="{9B42BC38-B256-48A8-B847-94DC851C6D6E}" destId="{FCFDC4A2-A1D3-4355-9EA7-7110CA73F74F}" srcOrd="0" destOrd="0" presId="urn:microsoft.com/office/officeart/2005/8/layout/chevron2"/>
    <dgm:cxn modelId="{194C3277-B638-4529-A9AF-F93A008E8122}" type="presOf" srcId="{02D68CBB-B9AF-4322-A887-E8FB0380AE82}" destId="{671EA223-3499-4E3E-A492-C251B58E7A5D}" srcOrd="0" destOrd="0" presId="urn:microsoft.com/office/officeart/2005/8/layout/chevron2"/>
    <dgm:cxn modelId="{EFD5FBC4-AEBD-4657-92FE-FACB2D1464BA}" type="presParOf" srcId="{BE84007C-D63E-4D4F-AF8F-79815213F02D}" destId="{AC17DEBC-89CC-433F-B615-A622B9D6E892}" srcOrd="0" destOrd="0" presId="urn:microsoft.com/office/officeart/2005/8/layout/chevron2"/>
    <dgm:cxn modelId="{7319248E-BD95-450C-9541-2CA7C6E11316}" type="presParOf" srcId="{AC17DEBC-89CC-433F-B615-A622B9D6E892}" destId="{288C0911-ECFA-4FD3-BBF0-27607920445D}" srcOrd="0" destOrd="0" presId="urn:microsoft.com/office/officeart/2005/8/layout/chevron2"/>
    <dgm:cxn modelId="{7678D97B-58C7-4BAE-9861-F437D8F347DB}" type="presParOf" srcId="{AC17DEBC-89CC-433F-B615-A622B9D6E892}" destId="{42C91321-4794-4735-8BA0-A37AC3B5657D}" srcOrd="1" destOrd="0" presId="urn:microsoft.com/office/officeart/2005/8/layout/chevron2"/>
    <dgm:cxn modelId="{1FF5A32C-FC3A-49BE-98D8-C791740724A6}" type="presParOf" srcId="{BE84007C-D63E-4D4F-AF8F-79815213F02D}" destId="{3C7DE94A-7B75-44C8-8EB9-F8E4968B0689}" srcOrd="1" destOrd="0" presId="urn:microsoft.com/office/officeart/2005/8/layout/chevron2"/>
    <dgm:cxn modelId="{C2754B07-AC5A-4E6D-BAD8-B142F3A6BA58}" type="presParOf" srcId="{BE84007C-D63E-4D4F-AF8F-79815213F02D}" destId="{A2F7741E-4E9F-490B-AFB7-DEF1EE4D8728}" srcOrd="2" destOrd="0" presId="urn:microsoft.com/office/officeart/2005/8/layout/chevron2"/>
    <dgm:cxn modelId="{B9E94BAF-33A8-4C64-ABD5-1518948381AF}" type="presParOf" srcId="{A2F7741E-4E9F-490B-AFB7-DEF1EE4D8728}" destId="{FCFDC4A2-A1D3-4355-9EA7-7110CA73F74F}" srcOrd="0" destOrd="0" presId="urn:microsoft.com/office/officeart/2005/8/layout/chevron2"/>
    <dgm:cxn modelId="{FAA9B454-7DB3-49F3-8B7E-76A581604C1D}" type="presParOf" srcId="{A2F7741E-4E9F-490B-AFB7-DEF1EE4D8728}" destId="{46E8DF73-7B6D-4DA2-AFF9-3EA3EE904412}" srcOrd="1" destOrd="0" presId="urn:microsoft.com/office/officeart/2005/8/layout/chevron2"/>
    <dgm:cxn modelId="{C3C6B9C0-C315-461A-B37B-8A059F89020E}" type="presParOf" srcId="{BE84007C-D63E-4D4F-AF8F-79815213F02D}" destId="{C8E060EA-CA2D-465B-A408-2DF472AA0411}" srcOrd="3" destOrd="0" presId="urn:microsoft.com/office/officeart/2005/8/layout/chevron2"/>
    <dgm:cxn modelId="{CC789DA0-4FA1-438A-952A-AD6DCA6CEDB0}" type="presParOf" srcId="{BE84007C-D63E-4D4F-AF8F-79815213F02D}" destId="{866241CD-5829-472F-B2E9-2B243F341268}" srcOrd="4" destOrd="0" presId="urn:microsoft.com/office/officeart/2005/8/layout/chevron2"/>
    <dgm:cxn modelId="{40F2C6A9-6158-4B8B-88BF-E8350EE13A9F}" type="presParOf" srcId="{866241CD-5829-472F-B2E9-2B243F341268}" destId="{DBF393AE-1A39-4869-A1F7-FC90C3704F37}" srcOrd="0" destOrd="0" presId="urn:microsoft.com/office/officeart/2005/8/layout/chevron2"/>
    <dgm:cxn modelId="{0163905C-2C33-4F2C-A2D9-4CF63D6680D1}" type="presParOf" srcId="{866241CD-5829-472F-B2E9-2B243F341268}" destId="{671EA223-3499-4E3E-A492-C251B58E7A5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EE6D85F-7AF4-49DE-96F8-2222CD7A3745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МЦП «Обеспечение первичных мер пожарной безопасности на территории Новобурасского муниципального образования Новобурасского муниципального района Саратовской области на 2014-2017годы</a:t>
          </a:r>
          <a:endParaRPr lang="ru-RU" dirty="0"/>
        </a:p>
      </dgm:t>
    </dgm:pt>
    <dgm:pt modelId="{61768A2A-C541-4FF2-B34C-08F230661222}" type="parTrans" cxnId="{894281C0-92AA-4893-A078-92D2E585136E}">
      <dgm:prSet/>
      <dgm:spPr/>
      <dgm:t>
        <a:bodyPr/>
        <a:lstStyle/>
        <a:p>
          <a:endParaRPr lang="ru-RU"/>
        </a:p>
      </dgm:t>
    </dgm:pt>
    <dgm:pt modelId="{767C0D63-CC8B-4E5B-8250-BABFD4D12593}" type="sibTrans" cxnId="{894281C0-92AA-4893-A078-92D2E585136E}">
      <dgm:prSet/>
      <dgm:spPr/>
      <dgm:t>
        <a:bodyPr/>
        <a:lstStyle/>
        <a:p>
          <a:endParaRPr lang="ru-RU"/>
        </a:p>
      </dgm:t>
    </dgm:pt>
    <dgm:pt modelId="{98163308-9119-464A-97D1-105BDBCDBFD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6,6</a:t>
          </a:r>
        </a:p>
        <a:p>
          <a:pPr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641965-60C0-4D58-AB97-308EBB572C3C}" type="parTrans" cxnId="{C474BE39-7BD8-40F7-82C4-E8FAF37BA84E}">
      <dgm:prSet/>
      <dgm:spPr/>
      <dgm:t>
        <a:bodyPr/>
        <a:lstStyle/>
        <a:p>
          <a:endParaRPr lang="ru-RU"/>
        </a:p>
      </dgm:t>
    </dgm:pt>
    <dgm:pt modelId="{9EF3DCFA-8015-4695-ADA1-69E58AD77A22}" type="sibTrans" cxnId="{C474BE39-7BD8-40F7-82C4-E8FAF37BA84E}">
      <dgm:prSet/>
      <dgm:spPr/>
      <dgm:t>
        <a:bodyPr/>
        <a:lstStyle/>
        <a:p>
          <a:endParaRPr lang="ru-RU"/>
        </a:p>
      </dgm:t>
    </dgm:pt>
    <dgm:pt modelId="{02D68CBB-B9AF-4322-A887-E8FB0380AE82}">
      <dgm:prSet phldrT="[Текст]"/>
      <dgm:spPr/>
      <dgm:t>
        <a:bodyPr/>
        <a:lstStyle/>
        <a:p>
          <a:r>
            <a:rPr lang="ru-RU" dirty="0" smtClean="0"/>
            <a:t>МЦП «Экологическое оздоровление  Новобурасского муниципального образования Новобурасского муниципального района Саратовской области на 2014год»</a:t>
          </a:r>
          <a:endParaRPr lang="ru-RU" dirty="0"/>
        </a:p>
      </dgm:t>
    </dgm:pt>
    <dgm:pt modelId="{947A92E3-FA92-40B3-B280-AB5EC2B9E3CC}" type="parTrans" cxnId="{80F56E60-D033-4A2E-94C7-5687C3E4F328}">
      <dgm:prSet/>
      <dgm:spPr/>
      <dgm:t>
        <a:bodyPr/>
        <a:lstStyle/>
        <a:p>
          <a:endParaRPr lang="ru-RU"/>
        </a:p>
      </dgm:t>
    </dgm:pt>
    <dgm:pt modelId="{E9A59A5E-41F5-46CD-BBB1-6063BFE2A7C6}" type="sibTrans" cxnId="{80F56E60-D033-4A2E-94C7-5687C3E4F328}">
      <dgm:prSet/>
      <dgm:spPr/>
      <dgm:t>
        <a:bodyPr/>
        <a:lstStyle/>
        <a:p>
          <a:endParaRPr lang="ru-RU"/>
        </a:p>
      </dgm:t>
    </dgm:pt>
    <dgm:pt modelId="{9B42BC38-B256-48A8-B847-94DC851C6D6E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8,8 </a:t>
          </a:r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5A01D6-76C5-402A-9C83-F96190FA621B}" type="parTrans" cxnId="{AEDA1C76-1239-4A9A-9F8D-9F218E8CFF36}">
      <dgm:prSet/>
      <dgm:spPr/>
      <dgm:t>
        <a:bodyPr/>
        <a:lstStyle/>
        <a:p>
          <a:endParaRPr lang="ru-RU"/>
        </a:p>
      </dgm:t>
    </dgm:pt>
    <dgm:pt modelId="{31EA7FDA-0D29-4A88-88DB-3A76904F9842}" type="sibTrans" cxnId="{AEDA1C76-1239-4A9A-9F8D-9F218E8CFF36}">
      <dgm:prSet/>
      <dgm:spPr/>
      <dgm:t>
        <a:bodyPr/>
        <a:lstStyle/>
        <a:p>
          <a:endParaRPr lang="ru-RU"/>
        </a:p>
      </dgm:t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F7741E-4E9F-490B-AFB7-DEF1EE4D8728}" type="pres">
      <dgm:prSet presAssocID="{9B42BC38-B256-48A8-B847-94DC851C6D6E}" presName="composite" presStyleCnt="0"/>
      <dgm:spPr/>
    </dgm:pt>
    <dgm:pt modelId="{FCFDC4A2-A1D3-4355-9EA7-7110CA73F74F}" type="pres">
      <dgm:prSet presAssocID="{9B42BC38-B256-48A8-B847-94DC851C6D6E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8DF73-7B6D-4DA2-AFF9-3EA3EE904412}" type="pres">
      <dgm:prSet presAssocID="{9B42BC38-B256-48A8-B847-94DC851C6D6E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060EA-CA2D-465B-A408-2DF472AA0411}" type="pres">
      <dgm:prSet presAssocID="{31EA7FDA-0D29-4A88-88DB-3A76904F9842}" presName="sp" presStyleCnt="0"/>
      <dgm:spPr/>
    </dgm:pt>
    <dgm:pt modelId="{866241CD-5829-472F-B2E9-2B243F341268}" type="pres">
      <dgm:prSet presAssocID="{98163308-9119-464A-97D1-105BDBCDBFD6}" presName="composite" presStyleCnt="0"/>
      <dgm:spPr/>
    </dgm:pt>
    <dgm:pt modelId="{DBF393AE-1A39-4869-A1F7-FC90C3704F37}" type="pres">
      <dgm:prSet presAssocID="{98163308-9119-464A-97D1-105BDBCDBFD6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EA223-3499-4E3E-A492-C251B58E7A5D}" type="pres">
      <dgm:prSet presAssocID="{98163308-9119-464A-97D1-105BDBCDBFD6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DA1C76-1239-4A9A-9F8D-9F218E8CFF36}" srcId="{3A1C6A6B-EC2B-4CB3-B66F-948DB4B01624}" destId="{9B42BC38-B256-48A8-B847-94DC851C6D6E}" srcOrd="0" destOrd="0" parTransId="{7D5A01D6-76C5-402A-9C83-F96190FA621B}" sibTransId="{31EA7FDA-0D29-4A88-88DB-3A76904F9842}"/>
    <dgm:cxn modelId="{47AEE5DF-6D40-4D6B-B64F-783A32622CFD}" type="presOf" srcId="{02D68CBB-B9AF-4322-A887-E8FB0380AE82}" destId="{671EA223-3499-4E3E-A492-C251B58E7A5D}" srcOrd="0" destOrd="0" presId="urn:microsoft.com/office/officeart/2005/8/layout/chevron2"/>
    <dgm:cxn modelId="{C474BE39-7BD8-40F7-82C4-E8FAF37BA84E}" srcId="{3A1C6A6B-EC2B-4CB3-B66F-948DB4B01624}" destId="{98163308-9119-464A-97D1-105BDBCDBFD6}" srcOrd="1" destOrd="0" parTransId="{4F641965-60C0-4D58-AB97-308EBB572C3C}" sibTransId="{9EF3DCFA-8015-4695-ADA1-69E58AD77A22}"/>
    <dgm:cxn modelId="{3E466A69-7FF4-4666-A834-421172ABABED}" type="presOf" srcId="{AEE6D85F-7AF4-49DE-96F8-2222CD7A3745}" destId="{46E8DF73-7B6D-4DA2-AFF9-3EA3EE904412}" srcOrd="0" destOrd="0" presId="urn:microsoft.com/office/officeart/2005/8/layout/chevron2"/>
    <dgm:cxn modelId="{6C08A4F5-7042-4850-9158-DF5ABE508865}" type="presOf" srcId="{9B42BC38-B256-48A8-B847-94DC851C6D6E}" destId="{FCFDC4A2-A1D3-4355-9EA7-7110CA73F74F}" srcOrd="0" destOrd="0" presId="urn:microsoft.com/office/officeart/2005/8/layout/chevron2"/>
    <dgm:cxn modelId="{894281C0-92AA-4893-A078-92D2E585136E}" srcId="{9B42BC38-B256-48A8-B847-94DC851C6D6E}" destId="{AEE6D85F-7AF4-49DE-96F8-2222CD7A3745}" srcOrd="0" destOrd="0" parTransId="{61768A2A-C541-4FF2-B34C-08F230661222}" sibTransId="{767C0D63-CC8B-4E5B-8250-BABFD4D12593}"/>
    <dgm:cxn modelId="{CF02AA6A-B0C8-401E-85B6-2D335D7B22E1}" type="presOf" srcId="{98163308-9119-464A-97D1-105BDBCDBFD6}" destId="{DBF393AE-1A39-4869-A1F7-FC90C3704F37}" srcOrd="0" destOrd="0" presId="urn:microsoft.com/office/officeart/2005/8/layout/chevron2"/>
    <dgm:cxn modelId="{80F56E60-D033-4A2E-94C7-5687C3E4F328}" srcId="{98163308-9119-464A-97D1-105BDBCDBFD6}" destId="{02D68CBB-B9AF-4322-A887-E8FB0380AE82}" srcOrd="0" destOrd="0" parTransId="{947A92E3-FA92-40B3-B280-AB5EC2B9E3CC}" sibTransId="{E9A59A5E-41F5-46CD-BBB1-6063BFE2A7C6}"/>
    <dgm:cxn modelId="{84AC53AB-1358-469D-A8C0-FC3DD4F74B6B}" type="presOf" srcId="{3A1C6A6B-EC2B-4CB3-B66F-948DB4B01624}" destId="{BE84007C-D63E-4D4F-AF8F-79815213F02D}" srcOrd="0" destOrd="0" presId="urn:microsoft.com/office/officeart/2005/8/layout/chevron2"/>
    <dgm:cxn modelId="{524314CE-3A69-4E68-955D-0E853807B016}" type="presParOf" srcId="{BE84007C-D63E-4D4F-AF8F-79815213F02D}" destId="{A2F7741E-4E9F-490B-AFB7-DEF1EE4D8728}" srcOrd="0" destOrd="0" presId="urn:microsoft.com/office/officeart/2005/8/layout/chevron2"/>
    <dgm:cxn modelId="{E62A5D56-DEC2-402E-8451-B1973D229206}" type="presParOf" srcId="{A2F7741E-4E9F-490B-AFB7-DEF1EE4D8728}" destId="{FCFDC4A2-A1D3-4355-9EA7-7110CA73F74F}" srcOrd="0" destOrd="0" presId="urn:microsoft.com/office/officeart/2005/8/layout/chevron2"/>
    <dgm:cxn modelId="{02242593-AA30-492D-88DA-1A33687BE2E9}" type="presParOf" srcId="{A2F7741E-4E9F-490B-AFB7-DEF1EE4D8728}" destId="{46E8DF73-7B6D-4DA2-AFF9-3EA3EE904412}" srcOrd="1" destOrd="0" presId="urn:microsoft.com/office/officeart/2005/8/layout/chevron2"/>
    <dgm:cxn modelId="{F2A3A8CA-387D-4350-AA67-0D1C2C0CE60E}" type="presParOf" srcId="{BE84007C-D63E-4D4F-AF8F-79815213F02D}" destId="{C8E060EA-CA2D-465B-A408-2DF472AA0411}" srcOrd="1" destOrd="0" presId="urn:microsoft.com/office/officeart/2005/8/layout/chevron2"/>
    <dgm:cxn modelId="{2F010767-366C-4FFC-8E5F-85B2040FA1DF}" type="presParOf" srcId="{BE84007C-D63E-4D4F-AF8F-79815213F02D}" destId="{866241CD-5829-472F-B2E9-2B243F341268}" srcOrd="2" destOrd="0" presId="urn:microsoft.com/office/officeart/2005/8/layout/chevron2"/>
    <dgm:cxn modelId="{E6222714-EAC3-4D55-B1A1-F8D2CFDF8D7E}" type="presParOf" srcId="{866241CD-5829-472F-B2E9-2B243F341268}" destId="{DBF393AE-1A39-4869-A1F7-FC90C3704F37}" srcOrd="0" destOrd="0" presId="urn:microsoft.com/office/officeart/2005/8/layout/chevron2"/>
    <dgm:cxn modelId="{A509421C-817D-480F-A956-FEE703077A8A}" type="presParOf" srcId="{866241CD-5829-472F-B2E9-2B243F341268}" destId="{671EA223-3499-4E3E-A492-C251B58E7A5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2816D5C-A86F-46B2-AE62-D48E72A9E066}" type="doc">
      <dgm:prSet loTypeId="urn:microsoft.com/office/officeart/2005/8/layout/pyramid2" loCatId="pyramid" qsTypeId="urn:microsoft.com/office/officeart/2005/8/quickstyle/simple1" qsCatId="simple" csTypeId="urn:microsoft.com/office/officeart/2005/8/colors/accent3_4" csCatId="accent3" phldr="1"/>
      <dgm:spPr/>
    </dgm:pt>
    <dgm:pt modelId="{8EBE5D3C-2E38-4137-A7FC-19B2AEC6EE55}">
      <dgm:prSet phldrT="[Текст]"/>
      <dgm:spPr/>
      <dgm:t>
        <a:bodyPr/>
        <a:lstStyle/>
        <a:p>
          <a:r>
            <a:rPr lang="ru-RU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остатков на счетах по учету средств бюджетов               -438,4тыс.руб.</a:t>
          </a:r>
          <a:endParaRPr lang="ru-RU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672D21-5E78-4C67-832E-BF2E2520A454}" type="parTrans" cxnId="{BCBDE065-3E98-41F5-9E1C-D9B38D3D0A94}">
      <dgm:prSet/>
      <dgm:spPr/>
      <dgm:t>
        <a:bodyPr/>
        <a:lstStyle/>
        <a:p>
          <a:endParaRPr lang="ru-RU"/>
        </a:p>
      </dgm:t>
    </dgm:pt>
    <dgm:pt modelId="{4EAD4A66-B292-4186-B9B5-0B7AF213A3B5}" type="sibTrans" cxnId="{BCBDE065-3E98-41F5-9E1C-D9B38D3D0A94}">
      <dgm:prSet/>
      <dgm:spPr/>
      <dgm:t>
        <a:bodyPr/>
        <a:lstStyle/>
        <a:p>
          <a:endParaRPr lang="ru-RU"/>
        </a:p>
      </dgm:t>
    </dgm:pt>
    <dgm:pt modelId="{6443346A-C433-4003-BF98-7A1909420C8B}" type="pres">
      <dgm:prSet presAssocID="{22816D5C-A86F-46B2-AE62-D48E72A9E066}" presName="compositeShape" presStyleCnt="0">
        <dgm:presLayoutVars>
          <dgm:dir/>
          <dgm:resizeHandles/>
        </dgm:presLayoutVars>
      </dgm:prSet>
      <dgm:spPr/>
    </dgm:pt>
    <dgm:pt modelId="{EE3E42D6-A327-49D7-9CF0-4F39C7BCE590}" type="pres">
      <dgm:prSet presAssocID="{22816D5C-A86F-46B2-AE62-D48E72A9E066}" presName="pyramid" presStyleLbl="node1" presStyleIdx="0" presStyleCnt="1" custAng="10800000"/>
      <dgm:spPr/>
    </dgm:pt>
    <dgm:pt modelId="{392B33D3-8F03-4185-93D0-CDFBB1FE5E59}" type="pres">
      <dgm:prSet presAssocID="{22816D5C-A86F-46B2-AE62-D48E72A9E066}" presName="theList" presStyleCnt="0"/>
      <dgm:spPr/>
    </dgm:pt>
    <dgm:pt modelId="{5943FBF8-3D2A-4B8E-B0F6-352AE796E670}" type="pres">
      <dgm:prSet presAssocID="{8EBE5D3C-2E38-4137-A7FC-19B2AEC6EE55}" presName="aNode" presStyleLbl="fgAcc1" presStyleIdx="0" presStyleCnt="1" custScaleX="1294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E1697E-BC18-4BD2-8042-0E55794F3900}" type="pres">
      <dgm:prSet presAssocID="{8EBE5D3C-2E38-4137-A7FC-19B2AEC6EE55}" presName="aSpace" presStyleCnt="0"/>
      <dgm:spPr/>
    </dgm:pt>
  </dgm:ptLst>
  <dgm:cxnLst>
    <dgm:cxn modelId="{BCBDE065-3E98-41F5-9E1C-D9B38D3D0A94}" srcId="{22816D5C-A86F-46B2-AE62-D48E72A9E066}" destId="{8EBE5D3C-2E38-4137-A7FC-19B2AEC6EE55}" srcOrd="0" destOrd="0" parTransId="{71672D21-5E78-4C67-832E-BF2E2520A454}" sibTransId="{4EAD4A66-B292-4186-B9B5-0B7AF213A3B5}"/>
    <dgm:cxn modelId="{57B6AF02-010C-4FCF-9AEA-BBB41FA9F0FF}" type="presOf" srcId="{22816D5C-A86F-46B2-AE62-D48E72A9E066}" destId="{6443346A-C433-4003-BF98-7A1909420C8B}" srcOrd="0" destOrd="0" presId="urn:microsoft.com/office/officeart/2005/8/layout/pyramid2"/>
    <dgm:cxn modelId="{C4482DF9-581A-45E7-BE28-9F6F4A0EF278}" type="presOf" srcId="{8EBE5D3C-2E38-4137-A7FC-19B2AEC6EE55}" destId="{5943FBF8-3D2A-4B8E-B0F6-352AE796E670}" srcOrd="0" destOrd="0" presId="urn:microsoft.com/office/officeart/2005/8/layout/pyramid2"/>
    <dgm:cxn modelId="{415F7680-5505-48A9-99F6-C7A6F6443F23}" type="presParOf" srcId="{6443346A-C433-4003-BF98-7A1909420C8B}" destId="{EE3E42D6-A327-49D7-9CF0-4F39C7BCE590}" srcOrd="0" destOrd="0" presId="urn:microsoft.com/office/officeart/2005/8/layout/pyramid2"/>
    <dgm:cxn modelId="{3DAB7FA4-CBA4-4DC9-83F2-A21F5596C257}" type="presParOf" srcId="{6443346A-C433-4003-BF98-7A1909420C8B}" destId="{392B33D3-8F03-4185-93D0-CDFBB1FE5E59}" srcOrd="1" destOrd="0" presId="urn:microsoft.com/office/officeart/2005/8/layout/pyramid2"/>
    <dgm:cxn modelId="{91828E08-BA83-4BEE-9C64-8977E104305B}" type="presParOf" srcId="{392B33D3-8F03-4185-93D0-CDFBB1FE5E59}" destId="{5943FBF8-3D2A-4B8E-B0F6-352AE796E670}" srcOrd="0" destOrd="0" presId="urn:microsoft.com/office/officeart/2005/8/layout/pyramid2"/>
    <dgm:cxn modelId="{646D69A6-B95C-4D64-8711-DE7C35EA6DDF}" type="presParOf" srcId="{392B33D3-8F03-4185-93D0-CDFBB1FE5E59}" destId="{08E1697E-BC18-4BD2-8042-0E55794F3900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8C0911-ECFA-4FD3-BBF0-27607920445D}">
      <dsp:nvSpPr>
        <dsp:cNvPr id="0" name=""/>
        <dsp:cNvSpPr/>
      </dsp:nvSpPr>
      <dsp:spPr>
        <a:xfrm rot="5400000">
          <a:off x="-341752" y="393269"/>
          <a:ext cx="2424410" cy="169708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308,0</a:t>
          </a:r>
        </a:p>
        <a:p>
          <a:pPr lvl="0" algn="ctr" defTabSz="889000">
            <a:lnSpc>
              <a:spcPct val="5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1910" y="878152"/>
        <a:ext cx="1697087" cy="727323"/>
      </dsp:txXfrm>
    </dsp:sp>
    <dsp:sp modelId="{42C91321-4794-4735-8BA0-A37AC3B5657D}">
      <dsp:nvSpPr>
        <dsp:cNvPr id="0" name=""/>
        <dsp:cNvSpPr/>
      </dsp:nvSpPr>
      <dsp:spPr>
        <a:xfrm rot="5400000">
          <a:off x="3707965" y="-2007260"/>
          <a:ext cx="1575866" cy="55976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 бюджетам поселений на осуществление первичного воинского учета на территориях, где отсутствуют военные комиссариаты</a:t>
          </a:r>
          <a:endParaRPr lang="ru-RU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697087" y="80545"/>
        <a:ext cx="5520696" cy="1422012"/>
      </dsp:txXfrm>
    </dsp:sp>
    <dsp:sp modelId="{FCFDC4A2-A1D3-4355-9EA7-7110CA73F74F}">
      <dsp:nvSpPr>
        <dsp:cNvPr id="0" name=""/>
        <dsp:cNvSpPr/>
      </dsp:nvSpPr>
      <dsp:spPr>
        <a:xfrm rot="5400000">
          <a:off x="-363661" y="2507633"/>
          <a:ext cx="2424410" cy="1697087"/>
        </a:xfrm>
        <a:prstGeom prst="chevron">
          <a:avLst/>
        </a:prstGeom>
        <a:solidFill>
          <a:schemeClr val="accent2">
            <a:hueOff val="-8543487"/>
            <a:satOff val="24962"/>
            <a:lumOff val="-4706"/>
            <a:alphaOff val="0"/>
          </a:schemeClr>
        </a:solidFill>
        <a:ln w="9525" cap="flat" cmpd="sng" algn="ctr">
          <a:solidFill>
            <a:schemeClr val="accent2">
              <a:hueOff val="-8543487"/>
              <a:satOff val="24962"/>
              <a:lumOff val="-4706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176,0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2992516"/>
        <a:ext cx="1697087" cy="727323"/>
      </dsp:txXfrm>
    </dsp:sp>
    <dsp:sp modelId="{46E8DF73-7B6D-4DA2-AFF9-3EA3EE904412}">
      <dsp:nvSpPr>
        <dsp:cNvPr id="0" name=""/>
        <dsp:cNvSpPr/>
      </dsp:nvSpPr>
      <dsp:spPr>
        <a:xfrm rot="5400000">
          <a:off x="3707965" y="133092"/>
          <a:ext cx="1575866" cy="55976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8543487"/>
              <a:satOff val="24962"/>
              <a:lumOff val="-4706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Субсидии бюджетам поселений области на капитальный ремонт и ремонт дворовых территорий многоквартирных домов, проездов к дворовым территориям</a:t>
          </a:r>
          <a:endParaRPr lang="ru-RU" sz="2200" kern="1200" dirty="0"/>
        </a:p>
      </dsp:txBody>
      <dsp:txXfrm rot="-5400000">
        <a:off x="1697087" y="2220898"/>
        <a:ext cx="5520696" cy="142201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8C0911-ECFA-4FD3-BBF0-27607920445D}">
      <dsp:nvSpPr>
        <dsp:cNvPr id="0" name=""/>
        <dsp:cNvSpPr/>
      </dsp:nvSpPr>
      <dsp:spPr>
        <a:xfrm rot="5400000">
          <a:off x="-247556" y="251355"/>
          <a:ext cx="1650378" cy="115526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304,8</a:t>
          </a:r>
        </a:p>
        <a:p>
          <a:pPr lvl="0" algn="ctr" defTabSz="889000">
            <a:lnSpc>
              <a:spcPct val="5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581432"/>
        <a:ext cx="1155265" cy="495113"/>
      </dsp:txXfrm>
    </dsp:sp>
    <dsp:sp modelId="{42C91321-4794-4735-8BA0-A37AC3B5657D}">
      <dsp:nvSpPr>
        <dsp:cNvPr id="0" name=""/>
        <dsp:cNvSpPr/>
      </dsp:nvSpPr>
      <dsp:spPr>
        <a:xfrm rot="5400000">
          <a:off x="3688614" y="-2529550"/>
          <a:ext cx="1072746" cy="61394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МЦП</a:t>
          </a:r>
          <a:r>
            <a:rPr lang="ru-RU" sz="1700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«Развитие местного самоуправления Новобурасского муниципального образования на 2013год»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155265" y="56166"/>
        <a:ext cx="6087078" cy="968012"/>
      </dsp:txXfrm>
    </dsp:sp>
    <dsp:sp modelId="{FCFDC4A2-A1D3-4355-9EA7-7110CA73F74F}">
      <dsp:nvSpPr>
        <dsp:cNvPr id="0" name=""/>
        <dsp:cNvSpPr/>
      </dsp:nvSpPr>
      <dsp:spPr>
        <a:xfrm rot="5400000">
          <a:off x="-247556" y="1708367"/>
          <a:ext cx="1650378" cy="1155265"/>
        </a:xfrm>
        <a:prstGeom prst="chevron">
          <a:avLst/>
        </a:prstGeom>
        <a:solidFill>
          <a:schemeClr val="accent2">
            <a:hueOff val="-4271743"/>
            <a:satOff val="12481"/>
            <a:lumOff val="-2353"/>
            <a:alphaOff val="0"/>
          </a:schemeClr>
        </a:solidFill>
        <a:ln w="9525" cap="flat" cmpd="sng" algn="ctr">
          <a:solidFill>
            <a:schemeClr val="accent2">
              <a:hueOff val="-4271743"/>
              <a:satOff val="12481"/>
              <a:lumOff val="-2353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3248,9 </a:t>
          </a:r>
          <a:r>
            <a:rPr lang="ru-RU" sz="1800" kern="12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2038444"/>
        <a:ext cx="1155265" cy="495113"/>
      </dsp:txXfrm>
    </dsp:sp>
    <dsp:sp modelId="{46E8DF73-7B6D-4DA2-AFF9-3EA3EE904412}">
      <dsp:nvSpPr>
        <dsp:cNvPr id="0" name=""/>
        <dsp:cNvSpPr/>
      </dsp:nvSpPr>
      <dsp:spPr>
        <a:xfrm rot="5400000">
          <a:off x="3688332" y="-1072257"/>
          <a:ext cx="1073310" cy="61394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4271743"/>
              <a:satOff val="12481"/>
              <a:lumOff val="-2353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МЦП «Благоустройство и озеленение  территории» в Новобурасском муниципальном образовании Новобурасского муниципального района Саратовской области на 2014-2015годы</a:t>
          </a:r>
          <a:endParaRPr lang="ru-RU" sz="1700" kern="1200" dirty="0"/>
        </a:p>
      </dsp:txBody>
      <dsp:txXfrm rot="-5400000">
        <a:off x="1155265" y="1513205"/>
        <a:ext cx="6087050" cy="968520"/>
      </dsp:txXfrm>
    </dsp:sp>
    <dsp:sp modelId="{DBF393AE-1A39-4869-A1F7-FC90C3704F37}">
      <dsp:nvSpPr>
        <dsp:cNvPr id="0" name=""/>
        <dsp:cNvSpPr/>
      </dsp:nvSpPr>
      <dsp:spPr>
        <a:xfrm rot="5400000">
          <a:off x="-247556" y="3165379"/>
          <a:ext cx="1650378" cy="1155265"/>
        </a:xfrm>
        <a:prstGeom prst="chevron">
          <a:avLst/>
        </a:prstGeom>
        <a:solidFill>
          <a:schemeClr val="accent2">
            <a:hueOff val="-8543487"/>
            <a:satOff val="24962"/>
            <a:lumOff val="-4706"/>
            <a:alphaOff val="0"/>
          </a:schemeClr>
        </a:solidFill>
        <a:ln w="9525" cap="flat" cmpd="sng" algn="ctr">
          <a:solidFill>
            <a:schemeClr val="accent2">
              <a:hueOff val="-8543487"/>
              <a:satOff val="24962"/>
              <a:lumOff val="-4706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42,0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3495456"/>
        <a:ext cx="1155265" cy="495113"/>
      </dsp:txXfrm>
    </dsp:sp>
    <dsp:sp modelId="{671EA223-3499-4E3E-A492-C251B58E7A5D}">
      <dsp:nvSpPr>
        <dsp:cNvPr id="0" name=""/>
        <dsp:cNvSpPr/>
      </dsp:nvSpPr>
      <dsp:spPr>
        <a:xfrm rot="5400000">
          <a:off x="3688614" y="384472"/>
          <a:ext cx="1072746" cy="61394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8543487"/>
              <a:satOff val="24962"/>
              <a:lumOff val="-4706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МЦП «Повышение безопасности дорожного движения в Новобурасском муниципальном образовании Новобурасского муниципального района Саратовской области на 2014год»</a:t>
          </a:r>
          <a:endParaRPr lang="ru-RU" sz="1700" kern="1200" dirty="0"/>
        </a:p>
      </dsp:txBody>
      <dsp:txXfrm rot="-5400000">
        <a:off x="1155265" y="2970189"/>
        <a:ext cx="6087078" cy="96801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FDC4A2-A1D3-4355-9EA7-7110CA73F74F}">
      <dsp:nvSpPr>
        <dsp:cNvPr id="0" name=""/>
        <dsp:cNvSpPr/>
      </dsp:nvSpPr>
      <dsp:spPr>
        <a:xfrm rot="5400000">
          <a:off x="-363661" y="367279"/>
          <a:ext cx="2424410" cy="169708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8,8 </a:t>
          </a:r>
          <a:r>
            <a:rPr lang="ru-RU" sz="1800" kern="12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852162"/>
        <a:ext cx="1697087" cy="727323"/>
      </dsp:txXfrm>
    </dsp:sp>
    <dsp:sp modelId="{46E8DF73-7B6D-4DA2-AFF9-3EA3EE904412}">
      <dsp:nvSpPr>
        <dsp:cNvPr id="0" name=""/>
        <dsp:cNvSpPr/>
      </dsp:nvSpPr>
      <dsp:spPr>
        <a:xfrm rot="5400000">
          <a:off x="3707965" y="-2007260"/>
          <a:ext cx="1575866" cy="55976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МЦП «Обеспечение первичных мер пожарной безопасности на территории Новобурасского муниципального образования Новобурасского муниципального района Саратовской области на 2014-2017годы</a:t>
          </a:r>
          <a:endParaRPr lang="ru-RU" sz="2000" kern="1200" dirty="0"/>
        </a:p>
      </dsp:txBody>
      <dsp:txXfrm rot="-5400000">
        <a:off x="1697087" y="80545"/>
        <a:ext cx="5520696" cy="1422012"/>
      </dsp:txXfrm>
    </dsp:sp>
    <dsp:sp modelId="{DBF393AE-1A39-4869-A1F7-FC90C3704F37}">
      <dsp:nvSpPr>
        <dsp:cNvPr id="0" name=""/>
        <dsp:cNvSpPr/>
      </dsp:nvSpPr>
      <dsp:spPr>
        <a:xfrm rot="5400000">
          <a:off x="-363661" y="2507633"/>
          <a:ext cx="2424410" cy="1697087"/>
        </a:xfrm>
        <a:prstGeom prst="chevron">
          <a:avLst/>
        </a:prstGeom>
        <a:solidFill>
          <a:schemeClr val="accent2">
            <a:hueOff val="-8543487"/>
            <a:satOff val="24962"/>
            <a:lumOff val="-4706"/>
            <a:alphaOff val="0"/>
          </a:schemeClr>
        </a:solidFill>
        <a:ln w="9525" cap="flat" cmpd="sng" algn="ctr">
          <a:solidFill>
            <a:schemeClr val="accent2">
              <a:hueOff val="-8543487"/>
              <a:satOff val="24962"/>
              <a:lumOff val="-4706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6,6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2992516"/>
        <a:ext cx="1697087" cy="727323"/>
      </dsp:txXfrm>
    </dsp:sp>
    <dsp:sp modelId="{671EA223-3499-4E3E-A492-C251B58E7A5D}">
      <dsp:nvSpPr>
        <dsp:cNvPr id="0" name=""/>
        <dsp:cNvSpPr/>
      </dsp:nvSpPr>
      <dsp:spPr>
        <a:xfrm rot="5400000">
          <a:off x="3707965" y="133092"/>
          <a:ext cx="1575866" cy="55976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8543487"/>
              <a:satOff val="24962"/>
              <a:lumOff val="-4706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МЦП «Экологическое оздоровление  Новобурасского муниципального образования Новобурасского муниципального района Саратовской области на 2014год»</a:t>
          </a:r>
          <a:endParaRPr lang="ru-RU" sz="2000" kern="1200" dirty="0"/>
        </a:p>
      </dsp:txBody>
      <dsp:txXfrm rot="-5400000">
        <a:off x="1697087" y="2220898"/>
        <a:ext cx="5520696" cy="142201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3E42D6-A327-49D7-9CF0-4F39C7BCE590}">
      <dsp:nvSpPr>
        <dsp:cNvPr id="0" name=""/>
        <dsp:cNvSpPr/>
      </dsp:nvSpPr>
      <dsp:spPr>
        <a:xfrm rot="10800000">
          <a:off x="421928" y="0"/>
          <a:ext cx="3600398" cy="3600398"/>
        </a:xfrm>
        <a:prstGeom prst="triangle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43FBF8-3D2A-4B8E-B0F6-352AE796E670}">
      <dsp:nvSpPr>
        <dsp:cNvPr id="0" name=""/>
        <dsp:cNvSpPr/>
      </dsp:nvSpPr>
      <dsp:spPr>
        <a:xfrm>
          <a:off x="1877852" y="360391"/>
          <a:ext cx="3028810" cy="255965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остатков на счетах по учету средств бюджетов               -438,4тыс.руб.</a:t>
          </a:r>
          <a:endParaRPr lang="ru-RU" sz="2600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02804" y="485343"/>
        <a:ext cx="2778906" cy="23097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0.15533</cdr:x>
      <cdr:y>0.43902</cdr:y>
    </cdr:from>
    <cdr:to>
      <cdr:x>0.22536</cdr:x>
      <cdr:y>0.60396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353385" y="1296131"/>
          <a:ext cx="610211" cy="48696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0.40236</cdr:x>
      <cdr:y>0.43902</cdr:y>
    </cdr:from>
    <cdr:to>
      <cdr:x>0.47407</cdr:x>
      <cdr:y>0.60976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3635896" y="1296144"/>
          <a:ext cx="648072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0.52189</cdr:x>
      <cdr:y>0.41463</cdr:y>
    </cdr:from>
    <cdr:to>
      <cdr:x>0.60331</cdr:x>
      <cdr:y>0.58537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4547170" y="1224136"/>
          <a:ext cx="709413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0.64938</cdr:x>
      <cdr:y>0.41463</cdr:y>
    </cdr:from>
    <cdr:to>
      <cdr:x>0.7211</cdr:x>
      <cdr:y>0.58537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5868144" y="1224136"/>
          <a:ext cx="648072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0.76891</cdr:x>
      <cdr:y>0.41463</cdr:y>
    </cdr:from>
    <cdr:to>
      <cdr:x>0.8486</cdr:x>
      <cdr:y>0.58537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6948264" y="1224136"/>
          <a:ext cx="720080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930563-42AA-44BB-BF81-7233164D82A1}" type="datetimeFigureOut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17A5C-7A26-4EE1-B17A-4B41129455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065581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B3E305-C09F-4BD4-A682-C3F975B3BE01}" type="datetimeFigureOut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BFE69-1005-4923-805C-B57929B32B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90828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8503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9160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4723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6968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5383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88DB-4AF3-41B5-9C0A-DE5D19345BF0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2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191FA-1AE6-430C-AAD5-438B47733408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3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A9C2-249E-4A1A-A12D-3A90A5EFF5EE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2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315-8062-4120-AB6F-1B31E448F115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4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7" y="2743200"/>
            <a:ext cx="6480175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36238-C562-4B15-B851-F314C637483A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2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167B51D-73BC-454E-BA2B-56D32FED06D6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2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4" y="1524001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2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085E1-97CE-4D6E-BD20-F8B28181255A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5E84E-30D2-40AC-9C85-104452E11A7E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E9CE3-4C28-4C37-ADDE-36D066563CFF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2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4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1C614-D16B-4D0B-BD45-C6220459D152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4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BFF32E2-788D-4971-A631-6472A772E6F0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1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265C717-382F-4EDC-9921-B020F09ED544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6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32656"/>
            <a:ext cx="6480048" cy="17526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Бюджет для граждан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9064" y="2348880"/>
            <a:ext cx="8319400" cy="3312368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l"/>
            <a:r>
              <a:rPr lang="ru-RU" sz="2800" b="1" i="1" dirty="0" smtClean="0">
                <a:solidFill>
                  <a:srgbClr val="003300"/>
                </a:solidFill>
                <a:latin typeface="+mn-lt"/>
              </a:rPr>
              <a:t>                                  Отчет                                                              	об исполнении бюджета Новобурасского  муниципального   	образования Новобурасского 		   муниципального района                         	     Саратовской области                      </a:t>
            </a:r>
            <a:br>
              <a:rPr lang="ru-RU" sz="2800" b="1" i="1" dirty="0" smtClean="0">
                <a:solidFill>
                  <a:srgbClr val="003300"/>
                </a:solidFill>
                <a:latin typeface="+mn-lt"/>
              </a:rPr>
            </a:br>
            <a:r>
              <a:rPr lang="ru-RU" sz="2800" b="1" i="1" dirty="0" smtClean="0">
                <a:solidFill>
                  <a:srgbClr val="003300"/>
                </a:solidFill>
                <a:latin typeface="+mn-lt"/>
              </a:rPr>
              <a:t>                                за 201</a:t>
            </a:r>
            <a:r>
              <a:rPr lang="en-US" sz="2800" b="1" i="1" dirty="0" smtClean="0">
                <a:solidFill>
                  <a:srgbClr val="003300"/>
                </a:solidFill>
                <a:latin typeface="+mn-lt"/>
              </a:rPr>
              <a:t>4</a:t>
            </a:r>
            <a:r>
              <a:rPr lang="ru-RU" sz="2800" b="1" i="1" dirty="0" smtClean="0">
                <a:solidFill>
                  <a:srgbClr val="003300"/>
                </a:solidFill>
                <a:latin typeface="+mn-lt"/>
              </a:rPr>
              <a:t> год</a:t>
            </a:r>
            <a:endParaRPr lang="ru-RU" sz="2800" b="1" i="1" dirty="0">
              <a:solidFill>
                <a:srgbClr val="00330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5733258"/>
            <a:ext cx="8818373" cy="1008112"/>
          </a:xfrm>
          <a:prstGeom prst="rect">
            <a:avLst/>
          </a:prstGeom>
          <a:solidFill>
            <a:srgbClr val="98A32D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Финансовое управление администрации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Новобурасского</a:t>
            </a:r>
            <a:r>
              <a:rPr lang="ru-RU" dirty="0" smtClean="0">
                <a:solidFill>
                  <a:schemeClr val="tx1"/>
                </a:solidFill>
              </a:rPr>
              <a:t> муниципального района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Саратовской области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4047" y="5733258"/>
            <a:ext cx="3993837" cy="1008112"/>
          </a:xfrm>
          <a:prstGeom prst="rect">
            <a:avLst/>
          </a:prstGeom>
          <a:solidFill>
            <a:srgbClr val="98A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>
                <a:solidFill>
                  <a:schemeClr val="tx1"/>
                </a:solidFill>
              </a:rPr>
              <a:t>Телефон (884557) 2-14-56</a:t>
            </a:r>
          </a:p>
          <a:p>
            <a:r>
              <a:rPr lang="ru-RU" sz="1100" dirty="0" smtClean="0">
                <a:solidFill>
                  <a:schemeClr val="tx1"/>
                </a:solidFill>
              </a:rPr>
              <a:t>Факс         (884557) 2-11-41</a:t>
            </a:r>
            <a:endParaRPr lang="en-US" sz="1100" dirty="0" smtClean="0">
              <a:solidFill>
                <a:schemeClr val="tx1"/>
              </a:solidFill>
            </a:endParaRPr>
          </a:p>
          <a:p>
            <a:r>
              <a:rPr lang="ru-RU" sz="1100" dirty="0" smtClean="0">
                <a:solidFill>
                  <a:schemeClr val="tx1"/>
                </a:solidFill>
              </a:rPr>
              <a:t>Адрес  412580,Саратовская область,  </a:t>
            </a:r>
            <a:r>
              <a:rPr lang="ru-RU" sz="1100" dirty="0" err="1" smtClean="0">
                <a:solidFill>
                  <a:schemeClr val="tx1"/>
                </a:solidFill>
              </a:rPr>
              <a:t>р.п.Новые</a:t>
            </a:r>
            <a:r>
              <a:rPr lang="ru-RU" sz="1100" dirty="0" smtClean="0">
                <a:solidFill>
                  <a:schemeClr val="tx1"/>
                </a:solidFill>
              </a:rPr>
              <a:t> Бурасы </a:t>
            </a:r>
            <a:r>
              <a:rPr lang="ru-RU" sz="1100" dirty="0" err="1" smtClean="0">
                <a:solidFill>
                  <a:schemeClr val="tx1"/>
                </a:solidFill>
              </a:rPr>
              <a:t>ул.Советская</a:t>
            </a:r>
            <a:r>
              <a:rPr lang="ru-RU" sz="1100" dirty="0" smtClean="0">
                <a:solidFill>
                  <a:schemeClr val="tx1"/>
                </a:solidFill>
              </a:rPr>
              <a:t>, 3</a:t>
            </a:r>
          </a:p>
          <a:p>
            <a:r>
              <a:rPr lang="ru-RU" sz="1100" dirty="0" err="1" smtClean="0">
                <a:solidFill>
                  <a:schemeClr val="tx1"/>
                </a:solidFill>
              </a:rPr>
              <a:t>И.о.начальника</a:t>
            </a:r>
            <a:r>
              <a:rPr lang="ru-RU" sz="1100" dirty="0" smtClean="0">
                <a:solidFill>
                  <a:schemeClr val="tx1"/>
                </a:solidFill>
              </a:rPr>
              <a:t> управления финансов </a:t>
            </a:r>
            <a:r>
              <a:rPr lang="ru-RU" sz="1100" dirty="0" err="1" smtClean="0">
                <a:solidFill>
                  <a:schemeClr val="tx1"/>
                </a:solidFill>
              </a:rPr>
              <a:t>Н.В.Протасова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38959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6600"/>
                </a:solidFill>
              </a:rPr>
              <a:t>Структура расходов бюджета Новобурасского муниципального образования Новобурасского муниципального района в 2014 году</a:t>
            </a:r>
            <a:endParaRPr lang="ru-RU" sz="2000" dirty="0">
              <a:solidFill>
                <a:srgbClr val="0066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244909111"/>
              </p:ext>
            </p:extLst>
          </p:nvPr>
        </p:nvGraphicFramePr>
        <p:xfrm>
          <a:off x="156575" y="1855607"/>
          <a:ext cx="8968505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540340861"/>
              </p:ext>
            </p:extLst>
          </p:nvPr>
        </p:nvGraphicFramePr>
        <p:xfrm>
          <a:off x="3851920" y="3933056"/>
          <a:ext cx="2088232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92042996"/>
              </p:ext>
            </p:extLst>
          </p:nvPr>
        </p:nvGraphicFramePr>
        <p:xfrm>
          <a:off x="3923928" y="5157192"/>
          <a:ext cx="2016224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407321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1A5242"/>
                </a:solidFill>
              </a:rPr>
              <a:t>Расходы бюджета Новобурасского муниципального образования Новобурасского муниципального района за счет средств федерального и областного бюджетов</a:t>
            </a:r>
            <a:endParaRPr lang="ru-RU" sz="18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087328904"/>
              </p:ext>
            </p:extLst>
          </p:nvPr>
        </p:nvGraphicFramePr>
        <p:xfrm>
          <a:off x="301625" y="1527175"/>
          <a:ext cx="7294711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484,0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ыс.руб.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99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28600"/>
            <a:ext cx="8728648" cy="104016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5242"/>
                </a:solidFill>
              </a:rPr>
              <a:t>Расходы по муниципальным целевым программам Новобурасского муниципального образования Новобурасского муниципального района за 2014год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612606712"/>
              </p:ext>
            </p:extLst>
          </p:nvPr>
        </p:nvGraphicFramePr>
        <p:xfrm>
          <a:off x="301625" y="1527175"/>
          <a:ext cx="7294711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3611,1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ыс.руб.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1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28600"/>
            <a:ext cx="8728648" cy="104016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5242"/>
                </a:solidFill>
              </a:rPr>
              <a:t>Расходы по муниципальным целевым программам Новобурасского муниципального образования Новобурасского муниципального района за 2014год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52405800"/>
              </p:ext>
            </p:extLst>
          </p:nvPr>
        </p:nvGraphicFramePr>
        <p:xfrm>
          <a:off x="301625" y="1527175"/>
          <a:ext cx="7294711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21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F512B"/>
                </a:solidFill>
              </a:rPr>
              <a:t>Источники финансирования дефицита бюджета</a:t>
            </a:r>
            <a:br>
              <a:rPr lang="ru-RU" sz="2400" dirty="0" smtClean="0">
                <a:solidFill>
                  <a:srgbClr val="1F512B"/>
                </a:solidFill>
              </a:rPr>
            </a:br>
            <a:r>
              <a:rPr lang="ru-RU" sz="2400" dirty="0" smtClean="0">
                <a:solidFill>
                  <a:srgbClr val="1F512B"/>
                </a:solidFill>
              </a:rPr>
              <a:t>Новобурасского муниципального образования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208985062"/>
              </p:ext>
            </p:extLst>
          </p:nvPr>
        </p:nvGraphicFramePr>
        <p:xfrm>
          <a:off x="3347864" y="1628801"/>
          <a:ext cx="5328592" cy="3600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683568" y="2173522"/>
            <a:ext cx="4104456" cy="1562472"/>
          </a:xfrm>
          <a:prstGeom prst="roundRect">
            <a:avLst/>
          </a:prstGeom>
          <a:solidFill>
            <a:srgbClr val="B3D8EF"/>
          </a:solidFill>
          <a:ln>
            <a:prstDash val="solid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внутреннего финансирования дефицита бюджета –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-438,4тыс.руб.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52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7" descr="\\Worksnew\Документы отделов УФ\Аналитический отдел\Общие документы отдела\ГРАФИКИ СЛАЙДЫ\Презентация_2013\Для граждан\Картинки\БюджетВЕСЫ.jpg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0200"/>
                    </a14:imgEffect>
                    <a14:imgEffect>
                      <a14:saturation sat="1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704856" cy="518457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/>
        </p:spPr>
      </p:pic>
      <p:sp>
        <p:nvSpPr>
          <p:cNvPr id="2" name="Прямоугольник 1"/>
          <p:cNvSpPr/>
          <p:nvPr/>
        </p:nvSpPr>
        <p:spPr>
          <a:xfrm>
            <a:off x="1331640" y="692696"/>
            <a:ext cx="66247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5556" y="1149896"/>
            <a:ext cx="8064896" cy="1919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Бюджет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Новобурасского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муниципального образования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Новобурасского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муниципального района Саратовской области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утвержден Советом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Новобурасского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муниципального образования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от   23 декабря 2013  года № 24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«О бюджете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Новобурасского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муниципального образования </a:t>
            </a:r>
          </a:p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н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а 2014 год 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4653136"/>
            <a:ext cx="3744416" cy="1728192"/>
          </a:xfrm>
          <a:prstGeom prst="round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Публичные слушания по проекту бюджета Новобурасского муниципального образования Новобурасского муниципального района  на 2014 год проведены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29 ноября 2013 года.</a:t>
            </a:r>
          </a:p>
          <a:p>
            <a:pPr algn="ctr"/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32040" y="4653136"/>
            <a:ext cx="4032448" cy="1728192"/>
          </a:xfrm>
          <a:prstGeom prst="roundRect">
            <a:avLst/>
          </a:prstGeom>
          <a:noFill/>
          <a:ln>
            <a:solidFill>
              <a:srgbClr val="98A3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Публичные слушания</a:t>
            </a:r>
          </a:p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об исполнении бюджета Новобурасского муниципального образования Новобурасского муниципального района  за 2014 год </a:t>
            </a:r>
            <a:r>
              <a:rPr lang="ru-RU" sz="1400" b="1" dirty="0" smtClean="0">
                <a:solidFill>
                  <a:schemeClr val="tx1"/>
                </a:solidFill>
              </a:rPr>
              <a:t>проведены 13 апреля 2015 года. 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72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9614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6600"/>
                </a:solidFill>
              </a:rPr>
              <a:t>Основные направления бюджетной </a:t>
            </a:r>
            <a:br>
              <a:rPr lang="ru-RU" sz="2000" dirty="0" smtClean="0">
                <a:solidFill>
                  <a:srgbClr val="006600"/>
                </a:solidFill>
              </a:rPr>
            </a:br>
            <a:r>
              <a:rPr lang="ru-RU" sz="2000" dirty="0" smtClean="0">
                <a:solidFill>
                  <a:srgbClr val="006600"/>
                </a:solidFill>
              </a:rPr>
              <a:t>и налоговой политики </a:t>
            </a:r>
            <a:r>
              <a:rPr lang="ru-RU" sz="2000" dirty="0" err="1" smtClean="0">
                <a:solidFill>
                  <a:srgbClr val="006600"/>
                </a:solidFill>
              </a:rPr>
              <a:t>Новобурасского</a:t>
            </a:r>
            <a:r>
              <a:rPr lang="ru-RU" sz="2000" dirty="0" smtClean="0">
                <a:solidFill>
                  <a:srgbClr val="006600"/>
                </a:solidFill>
              </a:rPr>
              <a:t> муниципального образования на 2013-2015 годы</a:t>
            </a:r>
            <a:endParaRPr lang="ru-RU" sz="2000" dirty="0">
              <a:solidFill>
                <a:srgbClr val="0066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/>
              <a:t>1. Обеспечение необходимого уровня доходов бюджета муниципального образования.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/>
              <a:t>2</a:t>
            </a:r>
            <a:r>
              <a:rPr lang="ru-RU" sz="2000" dirty="0" smtClean="0"/>
              <a:t>. Оптимизация существующей системы налоговых льгот и освобождений, а также ликвидация имеющихся возможностей для уклонения от налогообложения.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/>
              <a:t>3</a:t>
            </a:r>
            <a:r>
              <a:rPr lang="ru-RU" sz="2000" dirty="0" smtClean="0"/>
              <a:t>. Формирование бюджета в соответствии с программно-целевыми методами бюджетного планирования.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/>
              <a:t>4</a:t>
            </a:r>
            <a:r>
              <a:rPr lang="ru-RU" sz="2000" dirty="0" smtClean="0"/>
              <a:t>. Обеспечение реализации первоочередных задач социальной сферы.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/>
              <a:t>5.Внедрение </a:t>
            </a:r>
            <a:r>
              <a:rPr lang="ru-RU" sz="2000" dirty="0"/>
              <a:t>системы анализа эффективности расходов по каждому направлению и системы ответственности за достижение поставленных </a:t>
            </a:r>
            <a:r>
              <a:rPr lang="ru-RU" sz="2000" dirty="0" smtClean="0"/>
              <a:t>целей.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/>
              <a:t>6</a:t>
            </a:r>
            <a:r>
              <a:rPr lang="ru-RU" sz="2000" dirty="0" smtClean="0"/>
              <a:t>. Создание условий для оказания качественных муниципальных услуг.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/>
              <a:t>7. Обеспечение прозрачности и открытости бюджета и бюджетного процесса для общества.</a:t>
            </a:r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0797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Основные характеристики бюджета </a:t>
            </a:r>
            <a:r>
              <a:rPr lang="ru-RU" sz="2400" dirty="0" err="1" smtClean="0">
                <a:solidFill>
                  <a:srgbClr val="006600"/>
                </a:solidFill>
              </a:rPr>
              <a:t>Новобурасского</a:t>
            </a:r>
            <a:r>
              <a:rPr lang="ru-RU" sz="2400" dirty="0" smtClean="0">
                <a:solidFill>
                  <a:srgbClr val="006600"/>
                </a:solidFill>
              </a:rPr>
              <a:t> муниципального образования  за 201</a:t>
            </a:r>
            <a:r>
              <a:rPr lang="en-US" sz="2400" dirty="0" smtClean="0">
                <a:solidFill>
                  <a:srgbClr val="006600"/>
                </a:solidFill>
              </a:rPr>
              <a:t>4</a:t>
            </a:r>
            <a:r>
              <a:rPr lang="ru-RU" sz="2400" dirty="0" smtClean="0">
                <a:solidFill>
                  <a:srgbClr val="006600"/>
                </a:solidFill>
              </a:rPr>
              <a:t> год</a:t>
            </a:r>
            <a:endParaRPr lang="ru-RU" sz="2400" dirty="0">
              <a:solidFill>
                <a:srgbClr val="0066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891945315"/>
              </p:ext>
            </p:extLst>
          </p:nvPr>
        </p:nvGraphicFramePr>
        <p:xfrm>
          <a:off x="179515" y="1374088"/>
          <a:ext cx="8784975" cy="5007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33373"/>
                <a:gridCol w="1930659"/>
                <a:gridCol w="1712432"/>
                <a:gridCol w="1614567"/>
                <a:gridCol w="1387437"/>
                <a:gridCol w="1606507"/>
              </a:tblGrid>
              <a:tr h="1187128"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№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Показатель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Первоначально</a:t>
                      </a:r>
                      <a:r>
                        <a:rPr lang="ru-RU" sz="1200" baseline="0" dirty="0" smtClean="0"/>
                        <a:t> 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утвержденный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план, тыс.руб.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Уточненный</a:t>
                      </a:r>
                    </a:p>
                    <a:p>
                      <a:pPr algn="ctr"/>
                      <a:r>
                        <a:rPr lang="ru-RU" sz="1200" dirty="0" smtClean="0"/>
                        <a:t>план,</a:t>
                      </a:r>
                    </a:p>
                    <a:p>
                      <a:pPr algn="ctr"/>
                      <a:r>
                        <a:rPr lang="ru-RU" sz="1200" dirty="0" smtClean="0"/>
                        <a:t>тыс.руб.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Исполнение, тыс.руб.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% исполнения</a:t>
                      </a:r>
                      <a:r>
                        <a:rPr lang="ru-RU" sz="1200" baseline="0" dirty="0" smtClean="0"/>
                        <a:t> к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уточненному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плану</a:t>
                      </a:r>
                      <a:endParaRPr lang="ru-RU" sz="1200" dirty="0"/>
                    </a:p>
                  </a:txBody>
                  <a:tcPr/>
                </a:tc>
              </a:tr>
              <a:tr h="80732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12332,7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12635,0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13837,6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109,5</a:t>
                      </a:r>
                      <a:endParaRPr lang="ru-RU" dirty="0"/>
                    </a:p>
                  </a:txBody>
                  <a:tcPr anchor="ctr"/>
                </a:tc>
              </a:tr>
              <a:tr h="971287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1.1.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Налоговые и неналоговые</a:t>
                      </a:r>
                    </a:p>
                    <a:p>
                      <a:r>
                        <a:rPr lang="ru-RU" sz="1600" dirty="0" smtClean="0"/>
                        <a:t>поступления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11755,2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11989,8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13192,1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110,0</a:t>
                      </a:r>
                      <a:endParaRPr lang="ru-RU" dirty="0"/>
                    </a:p>
                  </a:txBody>
                  <a:tcPr anchor="ctr"/>
                </a:tc>
              </a:tr>
              <a:tr h="68349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1.2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Безвозмездные поступления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577,5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645,2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645,5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100,1</a:t>
                      </a:r>
                      <a:endParaRPr lang="ru-RU" dirty="0"/>
                    </a:p>
                  </a:txBody>
                  <a:tcPr anchor="ctr"/>
                </a:tc>
              </a:tr>
              <a:tr h="674505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РАСХОДЫ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cs typeface="Times New Roman" pitchFamily="18" charset="0"/>
                        </a:rPr>
                        <a:t>12332,7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+mn-lt"/>
                          <a:cs typeface="Times New Roman" pitchFamily="18" charset="0"/>
                        </a:rPr>
                        <a:t>16884,3</a:t>
                      </a:r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+mn-lt"/>
                          <a:cs typeface="Times New Roman" pitchFamily="18" charset="0"/>
                        </a:rPr>
                        <a:t>13399,2</a:t>
                      </a:r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+mn-lt"/>
                          <a:cs typeface="Times New Roman" pitchFamily="18" charset="0"/>
                        </a:rPr>
                        <a:t>79,4</a:t>
                      </a:r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8349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ДЕФИЦИТ(-)/</a:t>
                      </a:r>
                    </a:p>
                    <a:p>
                      <a:r>
                        <a:rPr lang="ru-RU" sz="1600" dirty="0" smtClean="0"/>
                        <a:t>ПРОФИЦИТ(+)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smtClean="0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+mn-lt"/>
                          <a:cs typeface="Times New Roman" pitchFamily="18" charset="0"/>
                        </a:rPr>
                        <a:t>-4249,3</a:t>
                      </a:r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+mn-lt"/>
                          <a:cs typeface="Times New Roman" pitchFamily="18" charset="0"/>
                        </a:rPr>
                        <a:t>438,4</a:t>
                      </a:r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797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5242"/>
                </a:solidFill>
              </a:rPr>
              <a:t>Характеристика доходной части бюджета </a:t>
            </a:r>
            <a:r>
              <a:rPr lang="ru-RU" sz="2400" dirty="0" err="1" smtClean="0">
                <a:solidFill>
                  <a:srgbClr val="1A5242"/>
                </a:solidFill>
              </a:rPr>
              <a:t>Новобурасского</a:t>
            </a:r>
            <a:r>
              <a:rPr lang="ru-RU" sz="2400" dirty="0" smtClean="0">
                <a:solidFill>
                  <a:srgbClr val="1A5242"/>
                </a:solidFill>
              </a:rPr>
              <a:t> </a:t>
            </a:r>
            <a:r>
              <a:rPr kumimoji="0" lang="ru-RU" sz="2200" kern="1200" dirty="0" smtClean="0">
                <a:solidFill>
                  <a:srgbClr val="1A5242"/>
                </a:solidFill>
                <a:latin typeface="+mj-lt"/>
                <a:ea typeface="+mj-ea"/>
                <a:cs typeface="+mj-cs"/>
              </a:rPr>
              <a:t>муниципального  </a:t>
            </a:r>
            <a:r>
              <a:rPr lang="ru-RU" sz="2200" dirty="0" smtClean="0">
                <a:solidFill>
                  <a:srgbClr val="1A5242"/>
                </a:solidFill>
              </a:rPr>
              <a:t>образования </a:t>
            </a:r>
            <a:r>
              <a:rPr lang="ru-RU" sz="2400" dirty="0" smtClean="0">
                <a:solidFill>
                  <a:srgbClr val="1A5242"/>
                </a:solidFill>
              </a:rPr>
              <a:t>за 201</a:t>
            </a:r>
            <a:r>
              <a:rPr lang="en-US" sz="2400" dirty="0" smtClean="0">
                <a:solidFill>
                  <a:srgbClr val="1A5242"/>
                </a:solidFill>
              </a:rPr>
              <a:t>2</a:t>
            </a:r>
            <a:r>
              <a:rPr lang="ru-RU" sz="2400" dirty="0" smtClean="0">
                <a:solidFill>
                  <a:srgbClr val="1A5242"/>
                </a:solidFill>
              </a:rPr>
              <a:t>-201</a:t>
            </a:r>
            <a:r>
              <a:rPr lang="en-US" sz="2400" dirty="0" smtClean="0">
                <a:solidFill>
                  <a:srgbClr val="1A5242"/>
                </a:solidFill>
              </a:rPr>
              <a:t>4</a:t>
            </a:r>
            <a:r>
              <a:rPr lang="ru-RU" sz="2400" dirty="0" smtClean="0">
                <a:solidFill>
                  <a:srgbClr val="1A5242"/>
                </a:solidFill>
              </a:rPr>
              <a:t> годы</a:t>
            </a:r>
            <a:endParaRPr lang="ru-RU" sz="2400" dirty="0">
              <a:solidFill>
                <a:srgbClr val="1A5242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008457872"/>
              </p:ext>
            </p:extLst>
          </p:nvPr>
        </p:nvGraphicFramePr>
        <p:xfrm>
          <a:off x="301752" y="1484784"/>
          <a:ext cx="4486272" cy="2376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4523227"/>
              </p:ext>
            </p:extLst>
          </p:nvPr>
        </p:nvGraphicFramePr>
        <p:xfrm>
          <a:off x="4788024" y="1412776"/>
          <a:ext cx="4176464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5794553"/>
              </p:ext>
            </p:extLst>
          </p:nvPr>
        </p:nvGraphicFramePr>
        <p:xfrm>
          <a:off x="395536" y="4005064"/>
          <a:ext cx="8064896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4411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chemeClr val="tx1"/>
                </a:solidFill>
              </a:rPr>
              <a:t>Динамика поступления налоговых и неналоговых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доходов в бюджет </a:t>
            </a:r>
            <a:r>
              <a:rPr lang="ru-RU" sz="2200" dirty="0" err="1" smtClean="0">
                <a:solidFill>
                  <a:schemeClr val="tx1"/>
                </a:solidFill>
              </a:rPr>
              <a:t>Новобурасского</a:t>
            </a:r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kumimoji="0" lang="ru-RU" sz="22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муниципального образования</a:t>
            </a:r>
            <a:r>
              <a:rPr lang="ru-RU" sz="2200" dirty="0" smtClean="0">
                <a:solidFill>
                  <a:schemeClr val="tx1"/>
                </a:solidFill>
              </a:rPr>
              <a:t/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за 201</a:t>
            </a:r>
            <a:r>
              <a:rPr lang="en-US" sz="2200" dirty="0" smtClean="0">
                <a:solidFill>
                  <a:schemeClr val="tx1"/>
                </a:solidFill>
              </a:rPr>
              <a:t>2</a:t>
            </a:r>
            <a:r>
              <a:rPr lang="ru-RU" sz="2200" dirty="0" smtClean="0">
                <a:solidFill>
                  <a:schemeClr val="tx1"/>
                </a:solidFill>
              </a:rPr>
              <a:t>-201</a:t>
            </a:r>
            <a:r>
              <a:rPr lang="en-US" sz="2200" dirty="0" smtClean="0">
                <a:solidFill>
                  <a:schemeClr val="tx1"/>
                </a:solidFill>
              </a:rPr>
              <a:t>4</a:t>
            </a:r>
            <a:r>
              <a:rPr lang="ru-RU" sz="2200" dirty="0" smtClean="0">
                <a:solidFill>
                  <a:schemeClr val="tx1"/>
                </a:solidFill>
              </a:rPr>
              <a:t> годы, тыс.руб</a:t>
            </a:r>
            <a:r>
              <a:rPr lang="ru-RU" sz="2400" dirty="0" smtClean="0">
                <a:solidFill>
                  <a:srgbClr val="006600"/>
                </a:solidFill>
              </a:rPr>
              <a:t>.</a:t>
            </a:r>
            <a:endParaRPr lang="ru-RU" sz="2400" dirty="0">
              <a:solidFill>
                <a:srgbClr val="00660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783002270"/>
              </p:ext>
            </p:extLst>
          </p:nvPr>
        </p:nvGraphicFramePr>
        <p:xfrm>
          <a:off x="214282" y="1643050"/>
          <a:ext cx="8568952" cy="414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179512" y="5013176"/>
            <a:ext cx="8784976" cy="15121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473250957"/>
              </p:ext>
            </p:extLst>
          </p:nvPr>
        </p:nvGraphicFramePr>
        <p:xfrm flipV="1">
          <a:off x="431032" y="4786322"/>
          <a:ext cx="8427248" cy="71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1157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16715659"/>
              </p:ext>
            </p:extLst>
          </p:nvPr>
        </p:nvGraphicFramePr>
        <p:xfrm>
          <a:off x="179513" y="765395"/>
          <a:ext cx="8784978" cy="632809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{21E4AEA4-8DFA-4A89-87EB-49C32662AFE0}</a:tableStyleId>
              </a:tblPr>
              <a:tblGrid>
                <a:gridCol w="2880320"/>
                <a:gridCol w="1297012"/>
                <a:gridCol w="1007244"/>
                <a:gridCol w="1160784"/>
                <a:gridCol w="975455"/>
                <a:gridCol w="1464163"/>
              </a:tblGrid>
              <a:tr h="297608">
                <a:tc rowSpan="2">
                  <a:txBody>
                    <a:bodyPr/>
                    <a:lstStyle/>
                    <a:p>
                      <a:endParaRPr lang="ru-RU" sz="1100" dirty="0" smtClean="0"/>
                    </a:p>
                    <a:p>
                      <a:endParaRPr lang="ru-RU" sz="1100" dirty="0" smtClean="0"/>
                    </a:p>
                    <a:p>
                      <a:r>
                        <a:rPr lang="ru-RU" sz="1100" dirty="0" smtClean="0"/>
                        <a:t>Наименование доходов</a:t>
                      </a:r>
                      <a:endParaRPr lang="ru-RU" sz="11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201</a:t>
                      </a:r>
                      <a:r>
                        <a:rPr lang="en-US" sz="1200" dirty="0" smtClean="0"/>
                        <a:t>3</a:t>
                      </a:r>
                      <a:r>
                        <a:rPr lang="ru-RU" sz="1200" baseline="0" dirty="0" smtClean="0"/>
                        <a:t> год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исполнено, тыс.руб.</a:t>
                      </a:r>
                      <a:endParaRPr lang="ru-RU" sz="12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</a:t>
                      </a:r>
                      <a:r>
                        <a:rPr lang="en-US" sz="1200" dirty="0" smtClean="0"/>
                        <a:t>4</a:t>
                      </a:r>
                      <a:r>
                        <a:rPr lang="ru-RU" sz="1200" baseline="0" dirty="0" smtClean="0"/>
                        <a:t> год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Темп роста,%</a:t>
                      </a:r>
                      <a:endParaRPr lang="ru-RU" sz="1200" dirty="0"/>
                    </a:p>
                  </a:txBody>
                  <a:tcPr anchor="ctr"/>
                </a:tc>
              </a:tr>
              <a:tr h="58267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План,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Исполнено,</a:t>
                      </a:r>
                    </a:p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% испол-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нения 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Плана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8329">
                <a:tc>
                  <a:txBody>
                    <a:bodyPr/>
                    <a:lstStyle/>
                    <a:p>
                      <a:r>
                        <a:rPr lang="ru-RU" sz="1400" b="1" i="1" dirty="0" smtClean="0"/>
                        <a:t>Налоговые и неналоговые</a:t>
                      </a:r>
                      <a:r>
                        <a:rPr lang="ru-RU" sz="1400" b="1" i="1" baseline="0" dirty="0" smtClean="0"/>
                        <a:t> доходы, в том числе:</a:t>
                      </a:r>
                      <a:endParaRPr lang="ru-RU" sz="14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8459,9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11989,8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13192,1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Налог на доходы физических лиц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3872,4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4369,6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3932,0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Акцизы на нефтепродукты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2794,5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2907,4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539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Единый сельхозналог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Налог</a:t>
                      </a:r>
                      <a:r>
                        <a:rPr lang="ru-RU" sz="1400" baseline="0" dirty="0" smtClean="0"/>
                        <a:t> на имущество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3801,4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3812,8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5338,1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539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Госпошлина, сборы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8267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Доходы</a:t>
                      </a:r>
                      <a:r>
                        <a:rPr lang="ru-RU" sz="1400" baseline="0" dirty="0" smtClean="0"/>
                        <a:t> от использования имущества, находящегося в муниципальной собственности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645,3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811,7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813,7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Доходы от продажи  материальных и нематериальных активов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6017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Штрафы, санкции, возмещение ущерба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556,7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8926">
                <a:tc>
                  <a:txBody>
                    <a:bodyPr/>
                    <a:lstStyle/>
                    <a:p>
                      <a:r>
                        <a:rPr lang="ru-RU" sz="1400" b="1" i="1" dirty="0" smtClean="0"/>
                        <a:t>Безвозмездные</a:t>
                      </a:r>
                      <a:r>
                        <a:rPr lang="ru-RU" sz="1400" b="1" i="1" baseline="0" dirty="0" smtClean="0"/>
                        <a:t> поступления</a:t>
                      </a:r>
                      <a:endParaRPr lang="ru-RU" sz="14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5055,0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645,2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645,5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-87,2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8926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Доходы, всего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13514,9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12635,0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13837,6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79512" y="188640"/>
            <a:ext cx="8784976" cy="504056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6600"/>
                </a:solidFill>
              </a:rPr>
              <a:t>Как исполнен план по доходам в 201</a:t>
            </a:r>
            <a:r>
              <a:rPr lang="en-US" sz="2400" dirty="0" smtClean="0">
                <a:solidFill>
                  <a:srgbClr val="006600"/>
                </a:solidFill>
              </a:rPr>
              <a:t>4</a:t>
            </a:r>
            <a:r>
              <a:rPr lang="ru-RU" sz="2400" dirty="0" smtClean="0">
                <a:solidFill>
                  <a:srgbClr val="006600"/>
                </a:solidFill>
              </a:rPr>
              <a:t> году</a:t>
            </a:r>
            <a:endParaRPr lang="ru-RU" sz="24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30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4482"/>
            <a:ext cx="8656640" cy="130628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Структура налоговых и неналоговых доходов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бюджета </a:t>
            </a:r>
            <a:r>
              <a:rPr lang="ru-RU" sz="2400" dirty="0" err="1" smtClean="0">
                <a:solidFill>
                  <a:schemeClr val="tx1"/>
                </a:solidFill>
              </a:rPr>
              <a:t>Новобурасского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kumimoji="0" lang="ru-RU" sz="2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муниципального образования</a:t>
            </a:r>
            <a:br>
              <a:rPr kumimoji="0" lang="ru-RU" sz="2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ru-RU" sz="2400" dirty="0" smtClean="0">
                <a:solidFill>
                  <a:schemeClr val="tx1"/>
                </a:solidFill>
              </a:rPr>
              <a:t> в 2014 году</a:t>
            </a:r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861266920"/>
              </p:ext>
            </p:extLst>
          </p:nvPr>
        </p:nvGraphicFramePr>
        <p:xfrm>
          <a:off x="301627" y="1527175"/>
          <a:ext cx="4630415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Объект 13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96509053"/>
              </p:ext>
            </p:extLst>
          </p:nvPr>
        </p:nvGraphicFramePr>
        <p:xfrm>
          <a:off x="323528" y="1340768"/>
          <a:ext cx="8320438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786681876"/>
              </p:ext>
            </p:extLst>
          </p:nvPr>
        </p:nvGraphicFramePr>
        <p:xfrm>
          <a:off x="611560" y="1397000"/>
          <a:ext cx="7992888" cy="4840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29311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4253796853"/>
              </p:ext>
            </p:extLst>
          </p:nvPr>
        </p:nvGraphicFramePr>
        <p:xfrm>
          <a:off x="179512" y="807000"/>
          <a:ext cx="8784979" cy="5744579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{21E4AEA4-8DFA-4A89-87EB-49C32662AFE0}</a:tableStyleId>
              </a:tblPr>
              <a:tblGrid>
                <a:gridCol w="792088"/>
                <a:gridCol w="2592288"/>
                <a:gridCol w="1152128"/>
                <a:gridCol w="1008112"/>
                <a:gridCol w="1152128"/>
                <a:gridCol w="1152128"/>
                <a:gridCol w="936107"/>
              </a:tblGrid>
              <a:tr h="260655">
                <a:tc rowSpan="2">
                  <a:txBody>
                    <a:bodyPr/>
                    <a:lstStyle/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Раздел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Наименование расходов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2013</a:t>
                      </a:r>
                      <a:r>
                        <a:rPr lang="ru-RU" sz="1200" baseline="0" dirty="0" smtClean="0"/>
                        <a:t> год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исполнено, тыс.руб.</a:t>
                      </a:r>
                      <a:endParaRPr lang="ru-RU" sz="12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2014</a:t>
                      </a:r>
                      <a:r>
                        <a:rPr lang="ru-RU" sz="1200" baseline="0" dirty="0" smtClean="0"/>
                        <a:t> год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Темп роста,%</a:t>
                      </a:r>
                      <a:endParaRPr lang="ru-RU" sz="1200" dirty="0"/>
                    </a:p>
                  </a:txBody>
                  <a:tcPr anchor="ctr"/>
                </a:tc>
              </a:tr>
              <a:tr h="5373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План,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Исполнено,</a:t>
                      </a:r>
                    </a:p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% исполне-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ния плана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60655">
                <a:tc>
                  <a:txBody>
                    <a:bodyPr/>
                    <a:lstStyle/>
                    <a:p>
                      <a:pPr algn="ctr"/>
                      <a:endParaRPr lang="ru-RU" sz="9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b="1" i="1" dirty="0" smtClean="0"/>
                        <a:t>Всего</a:t>
                      </a:r>
                      <a:endParaRPr lang="ru-RU" sz="9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8565,2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16884,3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13399,2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79,4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56,4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6186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Общегосударственные вопросы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2284,5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711,6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678,8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95,4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-70,3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188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Национальная оборона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283,7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308,0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308,0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8,6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546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Национальная</a:t>
                      </a:r>
                      <a:r>
                        <a:rPr lang="ru-RU" sz="900" baseline="0" dirty="0" smtClean="0"/>
                        <a:t> безопасность и </a:t>
                      </a:r>
                    </a:p>
                    <a:p>
                      <a:r>
                        <a:rPr lang="ru-RU" sz="900" baseline="0" dirty="0" smtClean="0"/>
                        <a:t>правоохранительная деятельность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67659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Национальная экономика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461,2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6433,9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2981,5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46,3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546,4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Жилищно-коммунальное хозяйство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3253,7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3235,3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3235,3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-0,6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Охрана окружающей среды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Образование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67659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Культура</a:t>
                      </a:r>
                      <a:r>
                        <a:rPr lang="ru-RU" sz="900" baseline="0" dirty="0" smtClean="0"/>
                        <a:t> и кинематография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2100,0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5995,2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5995,2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185,5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Здравоохранение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6065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Социальная политика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179,1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11,9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6065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Физическая культура и спорт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-100,0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91051"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</a:t>
                      </a:r>
                      <a:r>
                        <a:rPr lang="ru-RU" sz="9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массовой информации</a:t>
                      </a:r>
                      <a:endParaRPr lang="ru-RU" sz="9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34425"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</a:t>
                      </a:r>
                      <a:r>
                        <a:rPr lang="ru-RU" sz="9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муниципального долга</a:t>
                      </a:r>
                      <a:endParaRPr lang="ru-RU" sz="9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55481"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</a:t>
                      </a:r>
                      <a:r>
                        <a:rPr lang="ru-RU" sz="9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трансферты общего характера бюджетам поселений</a:t>
                      </a:r>
                      <a:endParaRPr lang="ru-RU" sz="9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79512" y="188640"/>
            <a:ext cx="8784976" cy="648072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6600"/>
                </a:solidFill>
              </a:rPr>
              <a:t>Расходы бюджета Новобурасского муниципального образования Новобурасского муниципального района по разделам в 2013-2014 годах</a:t>
            </a:r>
            <a:endParaRPr lang="ru-RU" sz="20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05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14177</TotalTime>
  <Words>896</Words>
  <Application>Microsoft Office PowerPoint</Application>
  <PresentationFormat>Экран (4:3)</PresentationFormat>
  <Paragraphs>358</Paragraphs>
  <Slides>14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Официальная</vt:lpstr>
      <vt:lpstr>                                  Отчет                                                               об исполнении бюджета Новобурасского  муниципального    образования Новобурасского      муниципального района                               Саратовской области                                                       за 2014 год</vt:lpstr>
      <vt:lpstr>Презентация PowerPoint</vt:lpstr>
      <vt:lpstr>Основные направления бюджетной  и налоговой политики Новобурасского муниципального образования на 2013-2015 годы</vt:lpstr>
      <vt:lpstr>Основные характеристики бюджета Новобурасского муниципального образования  за 2014 год</vt:lpstr>
      <vt:lpstr>Характеристика доходной части бюджета Новобурасского муниципального  образования за 2012-2014 годы</vt:lpstr>
      <vt:lpstr>Динамика поступления налоговых и неналоговых доходов в бюджет Новобурасского муниципального образования за 2012-2014 годы, тыс.руб.</vt:lpstr>
      <vt:lpstr>Презентация PowerPoint</vt:lpstr>
      <vt:lpstr>Структура налоговых и неналоговых доходов  бюджета Новобурасского муниципального образования  в 2014 году</vt:lpstr>
      <vt:lpstr>Презентация PowerPoint</vt:lpstr>
      <vt:lpstr>Структура расходов бюджета Новобурасского муниципального образования Новобурасского муниципального района в 2014 году</vt:lpstr>
      <vt:lpstr>Расходы бюджета Новобурасского муниципального образования Новобурасского муниципального района за счет средств федерального и областного бюджетов</vt:lpstr>
      <vt:lpstr>Расходы по муниципальным целевым программам Новобурасского муниципального образования Новобурасского муниципального района за 2014год</vt:lpstr>
      <vt:lpstr>Расходы по муниципальным целевым программам Новобурасского муниципального образования Новобурасского муниципального района за 2014год</vt:lpstr>
      <vt:lpstr>Источники финансирования дефицита бюджета Новобурасского муниципального образования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334</cp:revision>
  <cp:lastPrinted>2014-05-30T08:42:24Z</cp:lastPrinted>
  <dcterms:created xsi:type="dcterms:W3CDTF">2014-01-10T08:52:59Z</dcterms:created>
  <dcterms:modified xsi:type="dcterms:W3CDTF">2015-05-27T10:58:31Z</dcterms:modified>
</cp:coreProperties>
</file>