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8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60" r:id="rId1"/>
  </p:sldMasterIdLst>
  <p:notesMasterIdLst>
    <p:notesMasterId r:id="rId16"/>
  </p:notesMasterIdLst>
  <p:handoutMasterIdLst>
    <p:handoutMasterId r:id="rId17"/>
  </p:handoutMasterIdLst>
  <p:sldIdLst>
    <p:sldId id="256" r:id="rId2"/>
    <p:sldId id="282" r:id="rId3"/>
    <p:sldId id="257" r:id="rId4"/>
    <p:sldId id="259" r:id="rId5"/>
    <p:sldId id="283" r:id="rId6"/>
    <p:sldId id="261" r:id="rId7"/>
    <p:sldId id="285" r:id="rId8"/>
    <p:sldId id="286" r:id="rId9"/>
    <p:sldId id="270" r:id="rId10"/>
    <p:sldId id="271" r:id="rId11"/>
    <p:sldId id="279" r:id="rId12"/>
    <p:sldId id="287" r:id="rId13"/>
    <p:sldId id="288" r:id="rId14"/>
    <p:sldId id="281" r:id="rId15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C26EA6F-45D9-4FCC-BA4D-BCB718E3F36C}">
          <p14:sldIdLst>
            <p14:sldId id="256"/>
            <p14:sldId id="282"/>
            <p14:sldId id="257"/>
            <p14:sldId id="259"/>
            <p14:sldId id="283"/>
            <p14:sldId id="261"/>
            <p14:sldId id="285"/>
            <p14:sldId id="286"/>
            <p14:sldId id="270"/>
            <p14:sldId id="271"/>
            <p14:sldId id="279"/>
            <p14:sldId id="287"/>
            <p14:sldId id="288"/>
            <p14:sldId id="281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B3D8EF"/>
    <a:srgbClr val="1F512B"/>
    <a:srgbClr val="1A5242"/>
    <a:srgbClr val="8BD198"/>
    <a:srgbClr val="00CC99"/>
    <a:srgbClr val="8969D9"/>
    <a:srgbClr val="00FFFF"/>
    <a:srgbClr val="F8CF4A"/>
    <a:srgbClr val="EBEE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45" autoAdjust="0"/>
    <p:restoredTop sz="86377" autoAdjust="0"/>
  </p:normalViewPr>
  <p:slideViewPr>
    <p:cSldViewPr>
      <p:cViewPr varScale="1">
        <p:scale>
          <a:sx n="92" d="100"/>
          <a:sy n="92" d="100"/>
        </p:scale>
        <p:origin x="-27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layout>
        <c:manualLayout>
          <c:xMode val="edge"/>
          <c:yMode val="edge"/>
          <c:x val="1.6797079159872712E-2"/>
          <c:y val="6.0626944228419077E-2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6.494547480835465E-2"/>
          <c:w val="1"/>
          <c:h val="0.9337122264192867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2014 год</c:v>
                </c:pt>
              </c:strCache>
            </c:strRef>
          </c:tx>
          <c:spPr>
            <a:solidFill>
              <a:srgbClr val="00B0F0"/>
            </a:solidFill>
          </c:spPr>
          <c:explosion val="22"/>
          <c:dPt>
            <c:idx val="0"/>
            <c:bubble3D val="0"/>
            <c:explosion val="82"/>
            <c:spPr>
              <a:solidFill>
                <a:srgbClr val="0066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0.16517127840541487"/>
                  <c:y val="-2.204616153760694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2.0086286727904745E-2"/>
                  <c:y val="3.199123708476839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4473483209423643"/>
                      <c:h val="0.15129178355182757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0.10308711357625026"/>
                  <c:y val="3.6743616736881388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93.2</c:v>
                </c:pt>
                <c:pt idx="1">
                  <c:v>1.3</c:v>
                </c:pt>
                <c:pt idx="2">
                  <c:v>5.5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layout>
        <c:manualLayout>
          <c:xMode val="edge"/>
          <c:yMode val="edge"/>
          <c:x val="0.68668591420876635"/>
          <c:y val="2.9506270136651484E-3"/>
        </c:manualLayout>
      </c:layout>
      <c:overlay val="0"/>
      <c:txPr>
        <a:bodyPr/>
        <a:lstStyle/>
        <a:p>
          <a:pPr algn="l">
            <a:defRPr/>
          </a:pPr>
          <a:endParaRPr lang="ru-RU"/>
        </a:p>
      </c:tx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9.8052473336296034E-2"/>
          <c:w val="1"/>
          <c:h val="0.8743898826056369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2015 год</c:v>
                </c:pt>
              </c:strCache>
            </c:strRef>
          </c:tx>
          <c:dPt>
            <c:idx val="0"/>
            <c:bubble3D val="0"/>
            <c:spPr>
              <a:solidFill>
                <a:srgbClr val="0066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9.3374802225040091E-2"/>
                  <c:y val="5.000225669370070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4987509557761552"/>
                      <c:h val="0.18436102585823796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0"/>
                  <c:y val="-0.2397520067214754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665579303449041"/>
                      <c:h val="0.15680332393622931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7.2665058288542653E-2"/>
                  <c:y val="-0.1405047876624820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97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layout>
        <c:manualLayout>
          <c:xMode val="edge"/>
          <c:yMode val="edge"/>
          <c:x val="9.5296289830230502E-3"/>
          <c:y val="3.023473582300383E-2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3594150914448653E-3"/>
          <c:y val="0.17559682121959902"/>
          <c:w val="0.74323950777955894"/>
          <c:h val="0.7992076277239035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2013 год</c:v>
                </c:pt>
              </c:strCache>
            </c:strRef>
          </c:tx>
          <c:explosion val="1"/>
          <c:dPt>
            <c:idx val="0"/>
            <c:bubble3D val="0"/>
            <c:spPr>
              <a:solidFill>
                <a:srgbClr val="0099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00B0F0"/>
              </a:solidFill>
            </c:spPr>
          </c:dPt>
          <c:dLbls>
            <c:dLbl>
              <c:idx val="0"/>
              <c:layout>
                <c:manualLayout>
                  <c:x val="-0.12602753133249744"/>
                  <c:y val="-0.3387952925865380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3918188984292749E-2"/>
                      <c:h val="0.12320654847874046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6.6238142851852477E-2"/>
                  <c:y val="2.015649054866918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7.2966099004872506E-3"/>
                  <c:y val="-5.670996873363277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76.3</c:v>
                </c:pt>
                <c:pt idx="1">
                  <c:v>1.7</c:v>
                </c:pt>
                <c:pt idx="2">
                  <c:v>22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4727583178588666"/>
          <c:y val="0.28219086768136881"/>
          <c:w val="0.35272416821411412"/>
          <c:h val="0.68757439649562768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4.890913147838849E-2"/>
          <c:y val="3.1716675467803782E-2"/>
          <c:w val="0.75055421012978074"/>
          <c:h val="0.67354750181421918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ln w="28575">
              <a:solidFill>
                <a:srgbClr val="0070C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6.1228295821448113E-2"/>
                  <c:y val="4.72222222222223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5.3761430477369053E-2"/>
                  <c:y val="5.27777777777777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5.3761430477369053E-2"/>
                  <c:y val="4.44444444444445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5.5254803546184846E-2"/>
                  <c:y val="6.11111111111111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5.6748176615000659E-2"/>
                  <c:y val="5.27777777777777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3.2854207513947797E-2"/>
                  <c:y val="8.33333333333333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4529.1000000000004</c:v>
                </c:pt>
                <c:pt idx="1">
                  <c:v>5861.2</c:v>
                </c:pt>
                <c:pt idx="2">
                  <c:v>7095.7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ln>
              <a:solidFill>
                <a:srgbClr val="00B0F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5.9746279358316001E-2"/>
                  <c:y val="-5.50710086586123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5.0797227012124795E-2"/>
                  <c:y val="-6.43790760837448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4.9326452056214158E-2"/>
                  <c:y val="-7.09093788633414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5.9712319546194235E-2"/>
                  <c:y val="-6.82781700378444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4.6305895983546182E-2"/>
                  <c:y val="-7.3687143508877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4.3228856924393974E-2"/>
                  <c:y val="-6.25760849267340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102.2</c:v>
                </c:pt>
                <c:pt idx="1">
                  <c:v>80.8</c:v>
                </c:pt>
                <c:pt idx="2" formatCode="0.0">
                  <c:v>0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Итого налоговых и неналоговых доходов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5.78017008380955E-2"/>
                  <c:y val="-3.98464644046296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7.2622649770940489E-2"/>
                  <c:y val="3.06511264650997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8.1515219130647507E-2"/>
                  <c:y val="1.53255632325498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</c:strCache>
            </c:strRef>
          </c:cat>
          <c:val>
            <c:numRef>
              <c:f>Лист1!$D$2:$D$4</c:f>
              <c:numCache>
                <c:formatCode>#,##0.0</c:formatCode>
                <c:ptCount val="3"/>
                <c:pt idx="0">
                  <c:v>4631.3</c:v>
                </c:pt>
                <c:pt idx="1">
                  <c:v>5942</c:v>
                </c:pt>
                <c:pt idx="2">
                  <c:v>7095.7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39405056"/>
        <c:axId val="39406592"/>
      </c:lineChart>
      <c:catAx>
        <c:axId val="39405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39406592"/>
        <c:crosses val="autoZero"/>
        <c:auto val="1"/>
        <c:lblAlgn val="ctr"/>
        <c:lblOffset val="100"/>
        <c:noMultiLvlLbl val="0"/>
      </c:catAx>
      <c:valAx>
        <c:axId val="394065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94050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3229059983064426"/>
          <c:y val="0.16810632151983121"/>
          <c:w val="0.2537346457303063"/>
          <c:h val="0.34484110166423548"/>
        </c:manualLayout>
      </c:layout>
      <c:overlay val="0"/>
      <c:spPr>
        <a:ln w="38100"/>
      </c:spPr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4.4611434358533243E-2"/>
          <c:y val="4.6089391151660684E-2"/>
          <c:w val="0.9530473427654047"/>
          <c:h val="0.6872999883481787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invertIfNegative val="0"/>
          <c:dLbls>
            <c:delete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40902656"/>
        <c:axId val="40904192"/>
        <c:axId val="0"/>
      </c:bar3DChart>
      <c:catAx>
        <c:axId val="40902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40904192"/>
        <c:crosses val="autoZero"/>
        <c:auto val="1"/>
        <c:lblAlgn val="ctr"/>
        <c:lblOffset val="100"/>
        <c:noMultiLvlLbl val="0"/>
      </c:catAx>
      <c:valAx>
        <c:axId val="409041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0902656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5.0000022132472587E-2"/>
          <c:y val="0.90725489375639368"/>
          <c:w val="0.89999995573505487"/>
          <c:h val="9.2745106243606448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400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8950170652073868E-4"/>
          <c:y val="0"/>
          <c:w val="0.94882149846598318"/>
          <c:h val="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1.5784505575307462E-2"/>
          <c:y val="0.7577995632592579"/>
          <c:w val="0.97758916057063339"/>
          <c:h val="0.24220043674074257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9511450679654214E-2"/>
          <c:y val="7.6368630782478478E-2"/>
          <c:w val="0.84004404915970299"/>
          <c:h val="0.717573991098094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2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bubble3D val="0"/>
            <c:spPr>
              <a:solidFill>
                <a:schemeClr val="accent3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0.10152580006833622"/>
                  <c:y val="-6.100398591091213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3082192569194012"/>
                  <c:y val="6.8626774472389365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9.2666630634634192E-2"/>
                  <c:y val="5.913089899989917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0.17605093144786857"/>
                  <c:y val="5.8062992616376872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7.1546033669215012E-2"/>
                  <c:y val="-2.800355427689624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5739351812062812E-2"/>
                      <c:h val="5.0807821658166614E-2"/>
                    </c:manualLayout>
                  </c15:layout>
                </c:ext>
              </c:extLst>
            </c:dLbl>
            <c:dLbl>
              <c:idx val="5"/>
              <c:layout>
                <c:manualLayout>
                  <c:x val="-6.0414932931980338E-2"/>
                  <c:y val="-3.110251783625934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0.16034434329099706"/>
                  <c:y val="-3.316229438996878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налог на доходы физ. Лиц</c:v>
                </c:pt>
                <c:pt idx="1">
                  <c:v>госпошлина</c:v>
                </c:pt>
                <c:pt idx="2">
                  <c:v>Налог на имущество</c:v>
                </c:pt>
                <c:pt idx="3">
                  <c:v>единый сельхоз налог </c:v>
                </c:pt>
                <c:pt idx="4">
                  <c:v>Акцизы на нефтепродукты</c:v>
                </c:pt>
              </c:strCache>
            </c:strRef>
          </c:cat>
          <c:val>
            <c:numRef>
              <c:f>Лист1!$B$2:$B$6</c:f>
              <c:numCache>
                <c:formatCode>0.0%</c:formatCode>
                <c:ptCount val="5"/>
                <c:pt idx="0">
                  <c:v>3.3000000000000002E-2</c:v>
                </c:pt>
                <c:pt idx="1">
                  <c:v>2E-3</c:v>
                </c:pt>
                <c:pt idx="2">
                  <c:v>0.63500000000000001</c:v>
                </c:pt>
                <c:pt idx="3">
                  <c:v>0.10199999999999999</c:v>
                </c:pt>
                <c:pt idx="4">
                  <c:v>0.22800000000000001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налог на доходы физ. Лиц</c:v>
                </c:pt>
                <c:pt idx="1">
                  <c:v>госпошлина</c:v>
                </c:pt>
                <c:pt idx="2">
                  <c:v>Налог на имущество</c:v>
                </c:pt>
                <c:pt idx="3">
                  <c:v>единый сельхоз налог </c:v>
                </c:pt>
                <c:pt idx="4">
                  <c:v>Акцизы на нефтепродукты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10719277777777783"/>
          <c:w val="0.94569094849141544"/>
          <c:h val="0.7984692592592592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40"/>
          <c:dPt>
            <c:idx val="0"/>
            <c:bubble3D val="0"/>
            <c:explosion val="8"/>
            <c:spPr>
              <a:solidFill>
                <a:srgbClr val="92D050"/>
              </a:solidFill>
            </c:spPr>
          </c:dPt>
          <c:dPt>
            <c:idx val="1"/>
            <c:bubble3D val="0"/>
            <c:spPr>
              <a:solidFill>
                <a:srgbClr val="FF66FF"/>
              </a:solidFill>
            </c:spPr>
          </c:dPt>
          <c:dPt>
            <c:idx val="2"/>
            <c:bubble3D val="0"/>
            <c:spPr>
              <a:solidFill>
                <a:srgbClr val="00FFFF"/>
              </a:solidFill>
            </c:spPr>
          </c:dPt>
          <c:dPt>
            <c:idx val="3"/>
            <c:bubble3D val="0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-2.9533461820002226E-2"/>
                  <c:y val="-0.17192777777777779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4.2163270244037411E-2"/>
                  <c:y val="1.5172428506333446E-2"/>
                </c:manualLayout>
              </c:layout>
              <c:tx>
                <c:rich>
                  <a:bodyPr/>
                  <a:lstStyle/>
                  <a:p>
                    <a:r>
                      <a:rPr lang="en-US" sz="16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0</a:t>
                    </a:r>
                    <a:r>
                      <a:rPr lang="ru-RU" sz="16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,1</a:t>
                    </a:r>
                    <a:r>
                      <a:rPr lang="en-US" sz="16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6279208931648791E-2"/>
                  <c:y val="-6.12302590427547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2.01262273936272E-2"/>
                  <c:y val="1.023934935692076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1.9607730898372758E-2"/>
                  <c:y val="3.1953641376224605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2.283156445806744E-2"/>
                  <c:y val="-4.843037037037036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8.7738926387396832E-2"/>
                  <c:y val="-2.171666666666666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4.6773626150623845E-2"/>
                  <c:y val="-5.3319357430494886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3.1872926424192212E-2"/>
                  <c:y val="-5.3379737195062074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6.5137946625440923E-3"/>
                  <c:y val="-1.3858363563468793E-2"/>
                </c:manualLayout>
              </c:layout>
              <c:tx>
                <c:rich>
                  <a:bodyPr/>
                  <a:lstStyle/>
                  <a:p>
                    <a:r>
                      <a:rPr lang="en-US" sz="16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0</a:t>
                    </a:r>
                    <a:r>
                      <a:rPr lang="ru-RU" sz="16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,01</a:t>
                    </a:r>
                    <a:r>
                      <a:rPr lang="en-US" sz="16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3.8528606495731428E-2"/>
                  <c:y val="-1.2001283271262935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>
                    <a:solidFill>
                      <a:schemeClr val="accent2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Культура, кинематография</c:v>
                </c:pt>
                <c:pt idx="5">
                  <c:v>Социальная политика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2864.5</c:v>
                </c:pt>
                <c:pt idx="1">
                  <c:v>144.9</c:v>
                </c:pt>
                <c:pt idx="2">
                  <c:v>1450.3</c:v>
                </c:pt>
                <c:pt idx="3">
                  <c:v>345.6</c:v>
                </c:pt>
                <c:pt idx="4">
                  <c:v>2488.6999999999998</c:v>
                </c:pt>
                <c:pt idx="5">
                  <c:v>135.19999999999999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t"/>
      <c:layout>
        <c:manualLayout>
          <c:xMode val="edge"/>
          <c:yMode val="edge"/>
          <c:x val="0.6043108634047708"/>
          <c:y val="0.38506759259259277"/>
          <c:w val="0.39331044499684148"/>
          <c:h val="0.49147800002898262"/>
        </c:manualLayout>
      </c:layout>
      <c:overlay val="0"/>
      <c:spPr>
        <a:scene3d>
          <a:camera prst="orthographicFront"/>
          <a:lightRig rig="threePt" dir="t"/>
        </a:scene3d>
        <a:sp3d>
          <a:bevelT/>
        </a:sp3d>
      </c:spPr>
      <c:txPr>
        <a:bodyPr/>
        <a:lstStyle/>
        <a:p>
          <a:pPr>
            <a:defRPr sz="140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4B5AFF-B985-42D7-8DE3-33167A427F65}" type="doc">
      <dgm:prSet loTypeId="urn:microsoft.com/office/officeart/2005/8/layout/equation2" loCatId="process" qsTypeId="urn:microsoft.com/office/officeart/2005/8/quickstyle/simple1" qsCatId="simple" csTypeId="urn:microsoft.com/office/officeart/2005/8/colors/accent1_2" csCatId="accent1" phldr="0"/>
      <dgm:spPr/>
    </dgm:pt>
    <dgm:pt modelId="{688A83FF-6519-45F7-8F00-173C15710EB6}" type="pres">
      <dgm:prSet presAssocID="{484B5AFF-B985-42D7-8DE3-33167A427F65}" presName="Name0" presStyleCnt="0">
        <dgm:presLayoutVars>
          <dgm:dir/>
          <dgm:resizeHandles val="exact"/>
        </dgm:presLayoutVars>
      </dgm:prSet>
      <dgm:spPr/>
    </dgm:pt>
  </dgm:ptLst>
  <dgm:cxnLst>
    <dgm:cxn modelId="{ABD3FA16-F8B1-48AD-8006-6B14E2B23987}" type="presOf" srcId="{484B5AFF-B985-42D7-8DE3-33167A427F65}" destId="{688A83FF-6519-45F7-8F00-173C15710EB6}" srcOrd="0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31D0A9D-7AAA-4A7D-8880-53AFBA15D9A2}" type="doc">
      <dgm:prSet loTypeId="urn:microsoft.com/office/officeart/2005/8/layout/venn3" loCatId="relationship" qsTypeId="urn:microsoft.com/office/officeart/2005/8/quickstyle/3d1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D0F036D9-75DF-4219-A98A-A383FCE60C96}" type="pres">
      <dgm:prSet presAssocID="{031D0A9D-7AAA-4A7D-8880-53AFBA15D9A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68197FE9-8FC5-4AEC-9052-49F4795F1425}" type="presOf" srcId="{031D0A9D-7AAA-4A7D-8880-53AFBA15D9A2}" destId="{D0F036D9-75DF-4219-A98A-A383FCE60C96}" srcOrd="0" destOrd="0" presId="urn:microsoft.com/office/officeart/2005/8/layout/venn3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31D0A9D-7AAA-4A7D-8880-53AFBA15D9A2}" type="doc">
      <dgm:prSet loTypeId="urn:microsoft.com/office/officeart/2005/8/layout/venn3" loCatId="relationship" qsTypeId="urn:microsoft.com/office/officeart/2005/8/quickstyle/3d1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D0F036D9-75DF-4219-A98A-A383FCE60C96}" type="pres">
      <dgm:prSet presAssocID="{031D0A9D-7AAA-4A7D-8880-53AFBA15D9A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E38C9C7-2217-4665-A262-F672DC7CD21C}" type="presOf" srcId="{031D0A9D-7AAA-4A7D-8880-53AFBA15D9A2}" destId="{D0F036D9-75DF-4219-A98A-A383FCE60C96}" srcOrd="0" destOrd="0" presId="urn:microsoft.com/office/officeart/2005/8/layout/venn3"/>
  </dgm:cxnLst>
  <dgm:bg>
    <a:noFill/>
  </dgm:bg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A1C6A6B-EC2B-4CB3-B66F-948DB4B01624}" type="doc">
      <dgm:prSet loTypeId="urn:microsoft.com/office/officeart/2005/8/layout/chevron2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99B522A0-ADF2-4DC9-9C44-33E0ACDDC223}">
      <dgm:prSet phldrT="[Текст]" custT="1"/>
      <dgm:spPr/>
      <dgm:t>
        <a:bodyPr/>
        <a:lstStyle/>
        <a:p>
          <a:pPr>
            <a:lnSpc>
              <a:spcPct val="50000"/>
            </a:lnSpc>
            <a:spcAft>
              <a:spcPct val="35000"/>
            </a:spcAft>
          </a:pPr>
          <a:r>
            <a:rPr lang="ru-RU" sz="20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144,9</a:t>
          </a:r>
        </a:p>
        <a:p>
          <a:pPr>
            <a:lnSpc>
              <a:spcPct val="50000"/>
            </a:lnSpc>
            <a:spcAft>
              <a:spcPts val="0"/>
            </a:spcAft>
          </a:pP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44DB57-D7D9-4A27-BC72-281E423EF458}" type="parTrans" cxnId="{9AD35979-568F-4C45-B465-765052D45CCC}">
      <dgm:prSet/>
      <dgm:spPr/>
      <dgm:t>
        <a:bodyPr/>
        <a:lstStyle/>
        <a:p>
          <a:endParaRPr lang="ru-RU"/>
        </a:p>
      </dgm:t>
    </dgm:pt>
    <dgm:pt modelId="{3A2E745D-F619-4163-A7E6-EEC2B59D09EC}" type="sibTrans" cxnId="{9AD35979-568F-4C45-B465-765052D45CCC}">
      <dgm:prSet/>
      <dgm:spPr/>
      <dgm:t>
        <a:bodyPr/>
        <a:lstStyle/>
        <a:p>
          <a:endParaRPr lang="ru-RU"/>
        </a:p>
      </dgm:t>
    </dgm:pt>
    <dgm:pt modelId="{2CF0AB45-5449-4A62-A94F-C1F055968064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Субвенции бюджетам поселений на осуществление первичного воинского учета на территориях, где отсутствуют военные комиссариаты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108D34-3AD4-433F-AAEC-6D7C7FEBB7E8}" type="parTrans" cxnId="{703A8DB5-097E-4A2F-A2F3-4FF1A4A545D1}">
      <dgm:prSet/>
      <dgm:spPr/>
      <dgm:t>
        <a:bodyPr/>
        <a:lstStyle/>
        <a:p>
          <a:endParaRPr lang="ru-RU"/>
        </a:p>
      </dgm:t>
    </dgm:pt>
    <dgm:pt modelId="{8C26A948-29E2-4469-9651-6A191AF86E58}" type="sibTrans" cxnId="{703A8DB5-097E-4A2F-A2F3-4FF1A4A545D1}">
      <dgm:prSet/>
      <dgm:spPr/>
      <dgm:t>
        <a:bodyPr/>
        <a:lstStyle/>
        <a:p>
          <a:endParaRPr lang="ru-RU"/>
        </a:p>
      </dgm:t>
    </dgm:pt>
    <dgm:pt modelId="{BE84007C-D63E-4D4F-AF8F-79815213F02D}" type="pres">
      <dgm:prSet presAssocID="{3A1C6A6B-EC2B-4CB3-B66F-948DB4B0162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C17DEBC-89CC-433F-B615-A622B9D6E892}" type="pres">
      <dgm:prSet presAssocID="{99B522A0-ADF2-4DC9-9C44-33E0ACDDC223}" presName="composite" presStyleCnt="0"/>
      <dgm:spPr/>
    </dgm:pt>
    <dgm:pt modelId="{288C0911-ECFA-4FD3-BBF0-27607920445D}" type="pres">
      <dgm:prSet presAssocID="{99B522A0-ADF2-4DC9-9C44-33E0ACDDC223}" presName="parentText" presStyleLbl="align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C91321-4794-4735-8BA0-A37AC3B5657D}" type="pres">
      <dgm:prSet presAssocID="{99B522A0-ADF2-4DC9-9C44-33E0ACDDC223}" presName="descendantText" presStyleLbl="align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03A8DB5-097E-4A2F-A2F3-4FF1A4A545D1}" srcId="{99B522A0-ADF2-4DC9-9C44-33E0ACDDC223}" destId="{2CF0AB45-5449-4A62-A94F-C1F055968064}" srcOrd="0" destOrd="0" parTransId="{08108D34-3AD4-433F-AAEC-6D7C7FEBB7E8}" sibTransId="{8C26A948-29E2-4469-9651-6A191AF86E58}"/>
    <dgm:cxn modelId="{8FCF91AD-D37D-4ACB-841C-43B7948D9B23}" type="presOf" srcId="{2CF0AB45-5449-4A62-A94F-C1F055968064}" destId="{42C91321-4794-4735-8BA0-A37AC3B5657D}" srcOrd="0" destOrd="0" presId="urn:microsoft.com/office/officeart/2005/8/layout/chevron2"/>
    <dgm:cxn modelId="{9AD35979-568F-4C45-B465-765052D45CCC}" srcId="{3A1C6A6B-EC2B-4CB3-B66F-948DB4B01624}" destId="{99B522A0-ADF2-4DC9-9C44-33E0ACDDC223}" srcOrd="0" destOrd="0" parTransId="{9F44DB57-D7D9-4A27-BC72-281E423EF458}" sibTransId="{3A2E745D-F619-4163-A7E6-EEC2B59D09EC}"/>
    <dgm:cxn modelId="{8FA78B4E-4A18-41F8-A834-45FA93FF2A5C}" type="presOf" srcId="{99B522A0-ADF2-4DC9-9C44-33E0ACDDC223}" destId="{288C0911-ECFA-4FD3-BBF0-27607920445D}" srcOrd="0" destOrd="0" presId="urn:microsoft.com/office/officeart/2005/8/layout/chevron2"/>
    <dgm:cxn modelId="{6459B153-BCEB-461A-84FD-6E49764AB636}" type="presOf" srcId="{3A1C6A6B-EC2B-4CB3-B66F-948DB4B01624}" destId="{BE84007C-D63E-4D4F-AF8F-79815213F02D}" srcOrd="0" destOrd="0" presId="urn:microsoft.com/office/officeart/2005/8/layout/chevron2"/>
    <dgm:cxn modelId="{6565F177-7D55-4D6B-BEB1-13768D75D06F}" type="presParOf" srcId="{BE84007C-D63E-4D4F-AF8F-79815213F02D}" destId="{AC17DEBC-89CC-433F-B615-A622B9D6E892}" srcOrd="0" destOrd="0" presId="urn:microsoft.com/office/officeart/2005/8/layout/chevron2"/>
    <dgm:cxn modelId="{AB03AAE7-20D5-4EA0-9743-14A935458AEA}" type="presParOf" srcId="{AC17DEBC-89CC-433F-B615-A622B9D6E892}" destId="{288C0911-ECFA-4FD3-BBF0-27607920445D}" srcOrd="0" destOrd="0" presId="urn:microsoft.com/office/officeart/2005/8/layout/chevron2"/>
    <dgm:cxn modelId="{B0E77BF5-F593-489D-B9E9-F4F1F66A5214}" type="presParOf" srcId="{AC17DEBC-89CC-433F-B615-A622B9D6E892}" destId="{42C91321-4794-4735-8BA0-A37AC3B5657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A1C6A6B-EC2B-4CB3-B66F-948DB4B01624}" type="doc">
      <dgm:prSet loTypeId="urn:microsoft.com/office/officeart/2005/8/layout/chevron2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AEE6D85F-7AF4-49DE-96F8-2222CD7A3745}">
      <dgm:prSet phldrT="[Текст]" custT="1"/>
      <dgm:spPr/>
      <dgm:t>
        <a:bodyPr/>
        <a:lstStyle/>
        <a:p>
          <a:r>
            <a:rPr lang="ru-RU" sz="1800" dirty="0" smtClean="0"/>
            <a:t>МП «Развитие местного самоуправления Белоярского муниципального образования </a:t>
          </a:r>
          <a:r>
            <a:rPr lang="ru-RU" sz="1800" dirty="0" err="1" smtClean="0"/>
            <a:t>Новобурасского</a:t>
          </a:r>
          <a:r>
            <a:rPr lang="ru-RU" sz="1800" dirty="0" smtClean="0"/>
            <a:t> муниципального района Саратовской области на 2015год»</a:t>
          </a:r>
          <a:endParaRPr lang="ru-RU" sz="1800" dirty="0"/>
        </a:p>
      </dgm:t>
    </dgm:pt>
    <dgm:pt modelId="{61768A2A-C541-4FF2-B34C-08F230661222}" type="parTrans" cxnId="{894281C0-92AA-4893-A078-92D2E585136E}">
      <dgm:prSet/>
      <dgm:spPr/>
      <dgm:t>
        <a:bodyPr/>
        <a:lstStyle/>
        <a:p>
          <a:endParaRPr lang="ru-RU"/>
        </a:p>
      </dgm:t>
    </dgm:pt>
    <dgm:pt modelId="{767C0D63-CC8B-4E5B-8250-BABFD4D12593}" type="sibTrans" cxnId="{894281C0-92AA-4893-A078-92D2E585136E}">
      <dgm:prSet/>
      <dgm:spPr/>
      <dgm:t>
        <a:bodyPr/>
        <a:lstStyle/>
        <a:p>
          <a:endParaRPr lang="ru-RU"/>
        </a:p>
      </dgm:t>
    </dgm:pt>
    <dgm:pt modelId="{98163308-9119-464A-97D1-105BDBCDBFD6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1,6 </a:t>
          </a:r>
          <a:r>
            <a:rPr lang="ru-RU" sz="1800" dirty="0" err="1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</a:t>
          </a: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F641965-60C0-4D58-AB97-308EBB572C3C}" type="parTrans" cxnId="{C474BE39-7BD8-40F7-82C4-E8FAF37BA84E}">
      <dgm:prSet/>
      <dgm:spPr/>
      <dgm:t>
        <a:bodyPr/>
        <a:lstStyle/>
        <a:p>
          <a:endParaRPr lang="ru-RU"/>
        </a:p>
      </dgm:t>
    </dgm:pt>
    <dgm:pt modelId="{9EF3DCFA-8015-4695-ADA1-69E58AD77A22}" type="sibTrans" cxnId="{C474BE39-7BD8-40F7-82C4-E8FAF37BA84E}">
      <dgm:prSet/>
      <dgm:spPr/>
      <dgm:t>
        <a:bodyPr/>
        <a:lstStyle/>
        <a:p>
          <a:endParaRPr lang="ru-RU"/>
        </a:p>
      </dgm:t>
    </dgm:pt>
    <dgm:pt modelId="{02D68CBB-B9AF-4322-A887-E8FB0380AE82}">
      <dgm:prSet phldrT="[Текст]" custT="1"/>
      <dgm:spPr/>
      <dgm:t>
        <a:bodyPr/>
        <a:lstStyle/>
        <a:p>
          <a:r>
            <a:rPr lang="ru-RU" sz="1800" dirty="0" smtClean="0"/>
            <a:t>МП «Реализация мероприятий по оплате членских взносов в Ассоциацию «Совет Муниципальных образований Саратовской области на 2015год»</a:t>
          </a:r>
          <a:endParaRPr lang="ru-RU" sz="1800" dirty="0"/>
        </a:p>
      </dgm:t>
    </dgm:pt>
    <dgm:pt modelId="{947A92E3-FA92-40B3-B280-AB5EC2B9E3CC}" type="parTrans" cxnId="{80F56E60-D033-4A2E-94C7-5687C3E4F328}">
      <dgm:prSet/>
      <dgm:spPr/>
      <dgm:t>
        <a:bodyPr/>
        <a:lstStyle/>
        <a:p>
          <a:endParaRPr lang="ru-RU"/>
        </a:p>
      </dgm:t>
    </dgm:pt>
    <dgm:pt modelId="{E9A59A5E-41F5-46CD-BBB1-6063BFE2A7C6}" type="sibTrans" cxnId="{80F56E60-D033-4A2E-94C7-5687C3E4F328}">
      <dgm:prSet/>
      <dgm:spPr/>
      <dgm:t>
        <a:bodyPr/>
        <a:lstStyle/>
        <a:p>
          <a:endParaRPr lang="ru-RU"/>
        </a:p>
      </dgm:t>
    </dgm:pt>
    <dgm:pt modelId="{BD5F1D5E-4E92-437F-9CB9-62CE089641A9}">
      <dgm:prSet phldrT="[Текст]" custT="1"/>
      <dgm:spPr/>
      <dgm:t>
        <a:bodyPr/>
        <a:lstStyle/>
        <a:p>
          <a:r>
            <a:rPr lang="ru-RU" sz="1800" dirty="0" smtClean="0"/>
            <a:t>МП «Старшее поколение» Белоярского муниципального образования на 2015год</a:t>
          </a:r>
          <a:endParaRPr lang="ru-RU" sz="1800" dirty="0"/>
        </a:p>
      </dgm:t>
    </dgm:pt>
    <dgm:pt modelId="{732AD5B4-7824-4566-9A4A-AB176D90492F}" type="parTrans" cxnId="{C96327F3-DACB-4309-B9A3-8C39D691E840}">
      <dgm:prSet/>
      <dgm:spPr/>
      <dgm:t>
        <a:bodyPr/>
        <a:lstStyle/>
        <a:p>
          <a:endParaRPr lang="ru-RU"/>
        </a:p>
      </dgm:t>
    </dgm:pt>
    <dgm:pt modelId="{511A9E05-C5FA-498B-A58A-13B547E7820A}" type="sibTrans" cxnId="{C96327F3-DACB-4309-B9A3-8C39D691E840}">
      <dgm:prSet/>
      <dgm:spPr/>
      <dgm:t>
        <a:bodyPr/>
        <a:lstStyle/>
        <a:p>
          <a:endParaRPr lang="ru-RU"/>
        </a:p>
      </dgm:t>
    </dgm:pt>
    <dgm:pt modelId="{A7EC8835-405E-4A9F-95CB-CDF1AE9E6195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20,0 </a:t>
          </a:r>
          <a:r>
            <a:rPr lang="ru-RU" sz="1800" dirty="0" err="1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</a:t>
          </a: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F897ED0-3349-4019-B9E4-519B438B8B8E}" type="parTrans" cxnId="{AB57DE20-A282-435A-988A-4569DCC32E82}">
      <dgm:prSet/>
      <dgm:spPr/>
      <dgm:t>
        <a:bodyPr/>
        <a:lstStyle/>
        <a:p>
          <a:endParaRPr lang="ru-RU"/>
        </a:p>
      </dgm:t>
    </dgm:pt>
    <dgm:pt modelId="{7E9EF445-4988-4614-B28A-2487623C86DA}" type="sibTrans" cxnId="{AB57DE20-A282-435A-988A-4569DCC32E82}">
      <dgm:prSet/>
      <dgm:spPr/>
      <dgm:t>
        <a:bodyPr/>
        <a:lstStyle/>
        <a:p>
          <a:endParaRPr lang="ru-RU"/>
        </a:p>
      </dgm:t>
    </dgm:pt>
    <dgm:pt modelId="{9B42BC38-B256-48A8-B847-94DC851C6D6E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97,1 </a:t>
          </a:r>
          <a:r>
            <a:rPr lang="ru-RU" sz="1800" dirty="0" err="1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</a:t>
          </a: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D5A01D6-76C5-402A-9C83-F96190FA621B}" type="parTrans" cxnId="{AEDA1C76-1239-4A9A-9F8D-9F218E8CFF36}">
      <dgm:prSet/>
      <dgm:spPr/>
      <dgm:t>
        <a:bodyPr/>
        <a:lstStyle/>
        <a:p>
          <a:endParaRPr lang="ru-RU"/>
        </a:p>
      </dgm:t>
    </dgm:pt>
    <dgm:pt modelId="{31EA7FDA-0D29-4A88-88DB-3A76904F9842}" type="sibTrans" cxnId="{AEDA1C76-1239-4A9A-9F8D-9F218E8CFF36}">
      <dgm:prSet/>
      <dgm:spPr/>
      <dgm:t>
        <a:bodyPr/>
        <a:lstStyle/>
        <a:p>
          <a:endParaRPr lang="ru-RU"/>
        </a:p>
      </dgm:t>
    </dgm:pt>
    <dgm:pt modelId="{BE84007C-D63E-4D4F-AF8F-79815213F02D}" type="pres">
      <dgm:prSet presAssocID="{3A1C6A6B-EC2B-4CB3-B66F-948DB4B0162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2F7741E-4E9F-490B-AFB7-DEF1EE4D8728}" type="pres">
      <dgm:prSet presAssocID="{9B42BC38-B256-48A8-B847-94DC851C6D6E}" presName="composite" presStyleCnt="0"/>
      <dgm:spPr/>
    </dgm:pt>
    <dgm:pt modelId="{FCFDC4A2-A1D3-4355-9EA7-7110CA73F74F}" type="pres">
      <dgm:prSet presAssocID="{9B42BC38-B256-48A8-B847-94DC851C6D6E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E8DF73-7B6D-4DA2-AFF9-3EA3EE904412}" type="pres">
      <dgm:prSet presAssocID="{9B42BC38-B256-48A8-B847-94DC851C6D6E}" presName="descendantText" presStyleLbl="alignAcc1" presStyleIdx="0" presStyleCnt="3" custLinFactNeighborX="-663" custLinFactNeighborY="-32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E060EA-CA2D-465B-A408-2DF472AA0411}" type="pres">
      <dgm:prSet presAssocID="{31EA7FDA-0D29-4A88-88DB-3A76904F9842}" presName="sp" presStyleCnt="0"/>
      <dgm:spPr/>
    </dgm:pt>
    <dgm:pt modelId="{866241CD-5829-472F-B2E9-2B243F341268}" type="pres">
      <dgm:prSet presAssocID="{98163308-9119-464A-97D1-105BDBCDBFD6}" presName="composite" presStyleCnt="0"/>
      <dgm:spPr/>
    </dgm:pt>
    <dgm:pt modelId="{DBF393AE-1A39-4869-A1F7-FC90C3704F37}" type="pres">
      <dgm:prSet presAssocID="{98163308-9119-464A-97D1-105BDBCDBFD6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1EA223-3499-4E3E-A492-C251B58E7A5D}" type="pres">
      <dgm:prSet presAssocID="{98163308-9119-464A-97D1-105BDBCDBFD6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79A7A9-2484-49DF-A38D-05AFD8D41F06}" type="pres">
      <dgm:prSet presAssocID="{9EF3DCFA-8015-4695-ADA1-69E58AD77A22}" presName="sp" presStyleCnt="0"/>
      <dgm:spPr/>
    </dgm:pt>
    <dgm:pt modelId="{000D21A4-7B9B-4FC0-AFCD-400D64F6712F}" type="pres">
      <dgm:prSet presAssocID="{A7EC8835-405E-4A9F-95CB-CDF1AE9E6195}" presName="composite" presStyleCnt="0"/>
      <dgm:spPr/>
    </dgm:pt>
    <dgm:pt modelId="{BB0D9429-0EAF-4CA0-BC42-9BC08D5DC30F}" type="pres">
      <dgm:prSet presAssocID="{A7EC8835-405E-4A9F-95CB-CDF1AE9E6195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E9D77B-53B3-4B95-8E58-AE41CCF04646}" type="pres">
      <dgm:prSet presAssocID="{A7EC8835-405E-4A9F-95CB-CDF1AE9E6195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474BE39-7BD8-40F7-82C4-E8FAF37BA84E}" srcId="{3A1C6A6B-EC2B-4CB3-B66F-948DB4B01624}" destId="{98163308-9119-464A-97D1-105BDBCDBFD6}" srcOrd="1" destOrd="0" parTransId="{4F641965-60C0-4D58-AB97-308EBB572C3C}" sibTransId="{9EF3DCFA-8015-4695-ADA1-69E58AD77A22}"/>
    <dgm:cxn modelId="{F100710E-9F49-4F77-8E2C-8EBC14F55D91}" type="presOf" srcId="{AEE6D85F-7AF4-49DE-96F8-2222CD7A3745}" destId="{46E8DF73-7B6D-4DA2-AFF9-3EA3EE904412}" srcOrd="0" destOrd="0" presId="urn:microsoft.com/office/officeart/2005/8/layout/chevron2"/>
    <dgm:cxn modelId="{C4695677-2F4E-44E0-A980-BA069D28E43A}" type="presOf" srcId="{A7EC8835-405E-4A9F-95CB-CDF1AE9E6195}" destId="{BB0D9429-0EAF-4CA0-BC42-9BC08D5DC30F}" srcOrd="0" destOrd="0" presId="urn:microsoft.com/office/officeart/2005/8/layout/chevron2"/>
    <dgm:cxn modelId="{894281C0-92AA-4893-A078-92D2E585136E}" srcId="{9B42BC38-B256-48A8-B847-94DC851C6D6E}" destId="{AEE6D85F-7AF4-49DE-96F8-2222CD7A3745}" srcOrd="0" destOrd="0" parTransId="{61768A2A-C541-4FF2-B34C-08F230661222}" sibTransId="{767C0D63-CC8B-4E5B-8250-BABFD4D12593}"/>
    <dgm:cxn modelId="{AEDA1C76-1239-4A9A-9F8D-9F218E8CFF36}" srcId="{3A1C6A6B-EC2B-4CB3-B66F-948DB4B01624}" destId="{9B42BC38-B256-48A8-B847-94DC851C6D6E}" srcOrd="0" destOrd="0" parTransId="{7D5A01D6-76C5-402A-9C83-F96190FA621B}" sibTransId="{31EA7FDA-0D29-4A88-88DB-3A76904F9842}"/>
    <dgm:cxn modelId="{E7CC7D0C-CD02-4E62-B9F4-D1C7F7AA8112}" type="presOf" srcId="{98163308-9119-464A-97D1-105BDBCDBFD6}" destId="{DBF393AE-1A39-4869-A1F7-FC90C3704F37}" srcOrd="0" destOrd="0" presId="urn:microsoft.com/office/officeart/2005/8/layout/chevron2"/>
    <dgm:cxn modelId="{C96327F3-DACB-4309-B9A3-8C39D691E840}" srcId="{A7EC8835-405E-4A9F-95CB-CDF1AE9E6195}" destId="{BD5F1D5E-4E92-437F-9CB9-62CE089641A9}" srcOrd="0" destOrd="0" parTransId="{732AD5B4-7824-4566-9A4A-AB176D90492F}" sibTransId="{511A9E05-C5FA-498B-A58A-13B547E7820A}"/>
    <dgm:cxn modelId="{0AD23BE8-474A-4D6F-A67F-E90D8AC329C8}" type="presOf" srcId="{3A1C6A6B-EC2B-4CB3-B66F-948DB4B01624}" destId="{BE84007C-D63E-4D4F-AF8F-79815213F02D}" srcOrd="0" destOrd="0" presId="urn:microsoft.com/office/officeart/2005/8/layout/chevron2"/>
    <dgm:cxn modelId="{12C07593-00C9-4DCC-8B45-42E47A4E54B6}" type="presOf" srcId="{9B42BC38-B256-48A8-B847-94DC851C6D6E}" destId="{FCFDC4A2-A1D3-4355-9EA7-7110CA73F74F}" srcOrd="0" destOrd="0" presId="urn:microsoft.com/office/officeart/2005/8/layout/chevron2"/>
    <dgm:cxn modelId="{AB57DE20-A282-435A-988A-4569DCC32E82}" srcId="{3A1C6A6B-EC2B-4CB3-B66F-948DB4B01624}" destId="{A7EC8835-405E-4A9F-95CB-CDF1AE9E6195}" srcOrd="2" destOrd="0" parTransId="{EF897ED0-3349-4019-B9E4-519B438B8B8E}" sibTransId="{7E9EF445-4988-4614-B28A-2487623C86DA}"/>
    <dgm:cxn modelId="{7E9F6329-D2DA-4BAD-93B2-605BDEA468E3}" type="presOf" srcId="{02D68CBB-B9AF-4322-A887-E8FB0380AE82}" destId="{671EA223-3499-4E3E-A492-C251B58E7A5D}" srcOrd="0" destOrd="0" presId="urn:microsoft.com/office/officeart/2005/8/layout/chevron2"/>
    <dgm:cxn modelId="{80F56E60-D033-4A2E-94C7-5687C3E4F328}" srcId="{98163308-9119-464A-97D1-105BDBCDBFD6}" destId="{02D68CBB-B9AF-4322-A887-E8FB0380AE82}" srcOrd="0" destOrd="0" parTransId="{947A92E3-FA92-40B3-B280-AB5EC2B9E3CC}" sibTransId="{E9A59A5E-41F5-46CD-BBB1-6063BFE2A7C6}"/>
    <dgm:cxn modelId="{B2D86E64-6D25-4EDE-B4B4-DF81DAED9825}" type="presOf" srcId="{BD5F1D5E-4E92-437F-9CB9-62CE089641A9}" destId="{B5E9D77B-53B3-4B95-8E58-AE41CCF04646}" srcOrd="0" destOrd="0" presId="urn:microsoft.com/office/officeart/2005/8/layout/chevron2"/>
    <dgm:cxn modelId="{7FCB4502-DE9D-42FB-ABE1-FDF23F3FE8D1}" type="presParOf" srcId="{BE84007C-D63E-4D4F-AF8F-79815213F02D}" destId="{A2F7741E-4E9F-490B-AFB7-DEF1EE4D8728}" srcOrd="0" destOrd="0" presId="urn:microsoft.com/office/officeart/2005/8/layout/chevron2"/>
    <dgm:cxn modelId="{DFB8AF9A-E8E0-4E82-A0C7-107D72331964}" type="presParOf" srcId="{A2F7741E-4E9F-490B-AFB7-DEF1EE4D8728}" destId="{FCFDC4A2-A1D3-4355-9EA7-7110CA73F74F}" srcOrd="0" destOrd="0" presId="urn:microsoft.com/office/officeart/2005/8/layout/chevron2"/>
    <dgm:cxn modelId="{4E96A14C-E095-4780-BAF9-BB595901A683}" type="presParOf" srcId="{A2F7741E-4E9F-490B-AFB7-DEF1EE4D8728}" destId="{46E8DF73-7B6D-4DA2-AFF9-3EA3EE904412}" srcOrd="1" destOrd="0" presId="urn:microsoft.com/office/officeart/2005/8/layout/chevron2"/>
    <dgm:cxn modelId="{2EE77237-A3AD-4F4B-9958-236D9A5383EF}" type="presParOf" srcId="{BE84007C-D63E-4D4F-AF8F-79815213F02D}" destId="{C8E060EA-CA2D-465B-A408-2DF472AA0411}" srcOrd="1" destOrd="0" presId="urn:microsoft.com/office/officeart/2005/8/layout/chevron2"/>
    <dgm:cxn modelId="{8ED07232-233A-4648-98EE-9F61A977F188}" type="presParOf" srcId="{BE84007C-D63E-4D4F-AF8F-79815213F02D}" destId="{866241CD-5829-472F-B2E9-2B243F341268}" srcOrd="2" destOrd="0" presId="urn:microsoft.com/office/officeart/2005/8/layout/chevron2"/>
    <dgm:cxn modelId="{C8FABDEA-A898-4515-B1EB-91784A0B4E7C}" type="presParOf" srcId="{866241CD-5829-472F-B2E9-2B243F341268}" destId="{DBF393AE-1A39-4869-A1F7-FC90C3704F37}" srcOrd="0" destOrd="0" presId="urn:microsoft.com/office/officeart/2005/8/layout/chevron2"/>
    <dgm:cxn modelId="{96C75D99-FE4A-4282-A507-DA3CACDB3D10}" type="presParOf" srcId="{866241CD-5829-472F-B2E9-2B243F341268}" destId="{671EA223-3499-4E3E-A492-C251B58E7A5D}" srcOrd="1" destOrd="0" presId="urn:microsoft.com/office/officeart/2005/8/layout/chevron2"/>
    <dgm:cxn modelId="{BD1DF5D5-A08D-4C71-9510-62138C652D81}" type="presParOf" srcId="{BE84007C-D63E-4D4F-AF8F-79815213F02D}" destId="{EB79A7A9-2484-49DF-A38D-05AFD8D41F06}" srcOrd="3" destOrd="0" presId="urn:microsoft.com/office/officeart/2005/8/layout/chevron2"/>
    <dgm:cxn modelId="{4C9ADED4-E597-4B5C-983D-E69B86CC76C2}" type="presParOf" srcId="{BE84007C-D63E-4D4F-AF8F-79815213F02D}" destId="{000D21A4-7B9B-4FC0-AFCD-400D64F6712F}" srcOrd="4" destOrd="0" presId="urn:microsoft.com/office/officeart/2005/8/layout/chevron2"/>
    <dgm:cxn modelId="{E3B85E54-440F-464F-B667-D3AD6C16426A}" type="presParOf" srcId="{000D21A4-7B9B-4FC0-AFCD-400D64F6712F}" destId="{BB0D9429-0EAF-4CA0-BC42-9BC08D5DC30F}" srcOrd="0" destOrd="0" presId="urn:microsoft.com/office/officeart/2005/8/layout/chevron2"/>
    <dgm:cxn modelId="{78A9101F-7981-4491-8107-C402A7E6AB95}" type="presParOf" srcId="{000D21A4-7B9B-4FC0-AFCD-400D64F6712F}" destId="{B5E9D77B-53B3-4B95-8E58-AE41CCF0464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A1C6A6B-EC2B-4CB3-B66F-948DB4B01624}" type="doc">
      <dgm:prSet loTypeId="urn:microsoft.com/office/officeart/2005/8/layout/chevron2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AEE6D85F-7AF4-49DE-96F8-2222CD7A3745}">
      <dgm:prSet phldrT="[Текст]" custT="1"/>
      <dgm:spPr/>
      <dgm:t>
        <a:bodyPr/>
        <a:lstStyle/>
        <a:p>
          <a:r>
            <a:rPr lang="ru-RU" sz="1800" dirty="0" smtClean="0"/>
            <a:t>МП «Реализация мероприятий по содержанию территории»</a:t>
          </a:r>
          <a:endParaRPr lang="ru-RU" sz="1800" dirty="0"/>
        </a:p>
      </dgm:t>
    </dgm:pt>
    <dgm:pt modelId="{61768A2A-C541-4FF2-B34C-08F230661222}" type="parTrans" cxnId="{894281C0-92AA-4893-A078-92D2E585136E}">
      <dgm:prSet/>
      <dgm:spPr/>
      <dgm:t>
        <a:bodyPr/>
        <a:lstStyle/>
        <a:p>
          <a:endParaRPr lang="ru-RU"/>
        </a:p>
      </dgm:t>
    </dgm:pt>
    <dgm:pt modelId="{767C0D63-CC8B-4E5B-8250-BABFD4D12593}" type="sibTrans" cxnId="{894281C0-92AA-4893-A078-92D2E585136E}">
      <dgm:prSet/>
      <dgm:spPr/>
      <dgm:t>
        <a:bodyPr/>
        <a:lstStyle/>
        <a:p>
          <a:endParaRPr lang="ru-RU"/>
        </a:p>
      </dgm:t>
    </dgm:pt>
    <dgm:pt modelId="{98163308-9119-464A-97D1-105BDBCDBFD6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12,0 </a:t>
          </a:r>
          <a:r>
            <a:rPr lang="ru-RU" sz="1800" dirty="0" err="1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</a:t>
          </a: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F641965-60C0-4D58-AB97-308EBB572C3C}" type="parTrans" cxnId="{C474BE39-7BD8-40F7-82C4-E8FAF37BA84E}">
      <dgm:prSet/>
      <dgm:spPr/>
      <dgm:t>
        <a:bodyPr/>
        <a:lstStyle/>
        <a:p>
          <a:endParaRPr lang="ru-RU"/>
        </a:p>
      </dgm:t>
    </dgm:pt>
    <dgm:pt modelId="{9EF3DCFA-8015-4695-ADA1-69E58AD77A22}" type="sibTrans" cxnId="{C474BE39-7BD8-40F7-82C4-E8FAF37BA84E}">
      <dgm:prSet/>
      <dgm:spPr/>
      <dgm:t>
        <a:bodyPr/>
        <a:lstStyle/>
        <a:p>
          <a:endParaRPr lang="ru-RU"/>
        </a:p>
      </dgm:t>
    </dgm:pt>
    <dgm:pt modelId="{02D68CBB-B9AF-4322-A887-E8FB0380AE82}">
      <dgm:prSet phldrT="[Текст]" custT="1"/>
      <dgm:spPr/>
      <dgm:t>
        <a:bodyPr/>
        <a:lstStyle/>
        <a:p>
          <a:r>
            <a:rPr lang="ru-RU" sz="1800" dirty="0" smtClean="0"/>
            <a:t>МП «Реализация мероприятий по обеспечению первичных мер пожарной безопасности»</a:t>
          </a:r>
          <a:endParaRPr lang="ru-RU" sz="1800" dirty="0"/>
        </a:p>
      </dgm:t>
    </dgm:pt>
    <dgm:pt modelId="{947A92E3-FA92-40B3-B280-AB5EC2B9E3CC}" type="parTrans" cxnId="{80F56E60-D033-4A2E-94C7-5687C3E4F328}">
      <dgm:prSet/>
      <dgm:spPr/>
      <dgm:t>
        <a:bodyPr/>
        <a:lstStyle/>
        <a:p>
          <a:endParaRPr lang="ru-RU"/>
        </a:p>
      </dgm:t>
    </dgm:pt>
    <dgm:pt modelId="{E9A59A5E-41F5-46CD-BBB1-6063BFE2A7C6}" type="sibTrans" cxnId="{80F56E60-D033-4A2E-94C7-5687C3E4F328}">
      <dgm:prSet/>
      <dgm:spPr/>
      <dgm:t>
        <a:bodyPr/>
        <a:lstStyle/>
        <a:p>
          <a:endParaRPr lang="ru-RU"/>
        </a:p>
      </dgm:t>
    </dgm:pt>
    <dgm:pt modelId="{9B42BC38-B256-48A8-B847-94DC851C6D6E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107,8 </a:t>
          </a:r>
          <a:r>
            <a:rPr lang="ru-RU" sz="1800" dirty="0" err="1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</a:t>
          </a: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D5A01D6-76C5-402A-9C83-F96190FA621B}" type="parTrans" cxnId="{AEDA1C76-1239-4A9A-9F8D-9F218E8CFF36}">
      <dgm:prSet/>
      <dgm:spPr/>
      <dgm:t>
        <a:bodyPr/>
        <a:lstStyle/>
        <a:p>
          <a:endParaRPr lang="ru-RU"/>
        </a:p>
      </dgm:t>
    </dgm:pt>
    <dgm:pt modelId="{31EA7FDA-0D29-4A88-88DB-3A76904F9842}" type="sibTrans" cxnId="{AEDA1C76-1239-4A9A-9F8D-9F218E8CFF36}">
      <dgm:prSet/>
      <dgm:spPr/>
      <dgm:t>
        <a:bodyPr/>
        <a:lstStyle/>
        <a:p>
          <a:endParaRPr lang="ru-RU"/>
        </a:p>
      </dgm:t>
    </dgm:pt>
    <dgm:pt modelId="{46D83362-85A8-430B-8144-B455E6F24138}">
      <dgm:prSet/>
      <dgm:spPr/>
      <dgm:t>
        <a:bodyPr/>
        <a:lstStyle/>
        <a:p>
          <a:r>
            <a:rPr lang="ru-RU" dirty="0" smtClean="0">
              <a:solidFill>
                <a:schemeClr val="accent2">
                  <a:lumMod val="50000"/>
                </a:schemeClr>
              </a:solidFill>
            </a:rPr>
            <a:t>225,8 </a:t>
          </a:r>
          <a:r>
            <a:rPr lang="ru-RU" dirty="0" err="1" smtClean="0">
              <a:solidFill>
                <a:schemeClr val="accent2">
                  <a:lumMod val="50000"/>
                </a:schemeClr>
              </a:solidFill>
            </a:rPr>
            <a:t>тыс.руб</a:t>
          </a:r>
          <a:r>
            <a:rPr lang="ru-RU" dirty="0" smtClean="0">
              <a:solidFill>
                <a:schemeClr val="accent2">
                  <a:lumMod val="50000"/>
                </a:schemeClr>
              </a:solidFill>
            </a:rPr>
            <a:t>.</a:t>
          </a:r>
          <a:endParaRPr lang="ru-RU" dirty="0">
            <a:solidFill>
              <a:schemeClr val="accent2">
                <a:lumMod val="50000"/>
              </a:schemeClr>
            </a:solidFill>
          </a:endParaRPr>
        </a:p>
      </dgm:t>
    </dgm:pt>
    <dgm:pt modelId="{FB2F960E-0C07-454C-A660-099203694260}" type="parTrans" cxnId="{6E890E42-661A-49E7-87D1-59930EF7F5EC}">
      <dgm:prSet/>
      <dgm:spPr/>
    </dgm:pt>
    <dgm:pt modelId="{A8CC62B0-E20A-4B0B-8F18-8B2A80DE53FE}" type="sibTrans" cxnId="{6E890E42-661A-49E7-87D1-59930EF7F5EC}">
      <dgm:prSet/>
      <dgm:spPr/>
    </dgm:pt>
    <dgm:pt modelId="{A5BA2370-92B3-45F4-B959-9B187C2165DD}">
      <dgm:prSet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«Реализация мероприятий по организации уличного освещения»</a:t>
          </a:r>
          <a:endParaRPr lang="ru-RU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A33A5AB-E4A5-4E3A-98A7-8E648A4C0160}" type="parTrans" cxnId="{B3971D24-CFCF-4F95-9AF7-0912812559D3}">
      <dgm:prSet/>
      <dgm:spPr/>
    </dgm:pt>
    <dgm:pt modelId="{92C5CDDC-2E6B-49EC-BCD9-D7234986D2DE}" type="sibTrans" cxnId="{B3971D24-CFCF-4F95-9AF7-0912812559D3}">
      <dgm:prSet/>
      <dgm:spPr/>
    </dgm:pt>
    <dgm:pt modelId="{BE84007C-D63E-4D4F-AF8F-79815213F02D}" type="pres">
      <dgm:prSet presAssocID="{3A1C6A6B-EC2B-4CB3-B66F-948DB4B0162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2F7741E-4E9F-490B-AFB7-DEF1EE4D8728}" type="pres">
      <dgm:prSet presAssocID="{9B42BC38-B256-48A8-B847-94DC851C6D6E}" presName="composite" presStyleCnt="0"/>
      <dgm:spPr/>
    </dgm:pt>
    <dgm:pt modelId="{FCFDC4A2-A1D3-4355-9EA7-7110CA73F74F}" type="pres">
      <dgm:prSet presAssocID="{9B42BC38-B256-48A8-B847-94DC851C6D6E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E8DF73-7B6D-4DA2-AFF9-3EA3EE904412}" type="pres">
      <dgm:prSet presAssocID="{9B42BC38-B256-48A8-B847-94DC851C6D6E}" presName="descendantText" presStyleLbl="alignAcc1" presStyleIdx="0" presStyleCnt="3" custLinFactNeighborX="-663" custLinFactNeighborY="-32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E060EA-CA2D-465B-A408-2DF472AA0411}" type="pres">
      <dgm:prSet presAssocID="{31EA7FDA-0D29-4A88-88DB-3A76904F9842}" presName="sp" presStyleCnt="0"/>
      <dgm:spPr/>
    </dgm:pt>
    <dgm:pt modelId="{37ED5CAF-DA65-4A7B-B359-FFDC19B1C6C9}" type="pres">
      <dgm:prSet presAssocID="{46D83362-85A8-430B-8144-B455E6F24138}" presName="composite" presStyleCnt="0"/>
      <dgm:spPr/>
    </dgm:pt>
    <dgm:pt modelId="{5BBC09F3-5335-4B59-BA4B-1A2FB647C069}" type="pres">
      <dgm:prSet presAssocID="{46D83362-85A8-430B-8144-B455E6F24138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178BFE-36AB-484B-A503-7D933F4EDA17}" type="pres">
      <dgm:prSet presAssocID="{46D83362-85A8-430B-8144-B455E6F24138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20E64E-A819-4973-B1EB-A68F6DC0E9D6}" type="pres">
      <dgm:prSet presAssocID="{A8CC62B0-E20A-4B0B-8F18-8B2A80DE53FE}" presName="sp" presStyleCnt="0"/>
      <dgm:spPr/>
    </dgm:pt>
    <dgm:pt modelId="{866241CD-5829-472F-B2E9-2B243F341268}" type="pres">
      <dgm:prSet presAssocID="{98163308-9119-464A-97D1-105BDBCDBFD6}" presName="composite" presStyleCnt="0"/>
      <dgm:spPr/>
    </dgm:pt>
    <dgm:pt modelId="{DBF393AE-1A39-4869-A1F7-FC90C3704F37}" type="pres">
      <dgm:prSet presAssocID="{98163308-9119-464A-97D1-105BDBCDBFD6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1EA223-3499-4E3E-A492-C251B58E7A5D}" type="pres">
      <dgm:prSet presAssocID="{98163308-9119-464A-97D1-105BDBCDBFD6}" presName="descendantText" presStyleLbl="alignAcc1" presStyleIdx="2" presStyleCnt="3" custLinFactNeighborX="-1286" custLinFactNeighborY="53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2837FB3-015C-41DB-B329-CA1E4CFF72DA}" type="presOf" srcId="{98163308-9119-464A-97D1-105BDBCDBFD6}" destId="{DBF393AE-1A39-4869-A1F7-FC90C3704F37}" srcOrd="0" destOrd="0" presId="urn:microsoft.com/office/officeart/2005/8/layout/chevron2"/>
    <dgm:cxn modelId="{80F56E60-D033-4A2E-94C7-5687C3E4F328}" srcId="{98163308-9119-464A-97D1-105BDBCDBFD6}" destId="{02D68CBB-B9AF-4322-A887-E8FB0380AE82}" srcOrd="0" destOrd="0" parTransId="{947A92E3-FA92-40B3-B280-AB5EC2B9E3CC}" sibTransId="{E9A59A5E-41F5-46CD-BBB1-6063BFE2A7C6}"/>
    <dgm:cxn modelId="{894281C0-92AA-4893-A078-92D2E585136E}" srcId="{9B42BC38-B256-48A8-B847-94DC851C6D6E}" destId="{AEE6D85F-7AF4-49DE-96F8-2222CD7A3745}" srcOrd="0" destOrd="0" parTransId="{61768A2A-C541-4FF2-B34C-08F230661222}" sibTransId="{767C0D63-CC8B-4E5B-8250-BABFD4D12593}"/>
    <dgm:cxn modelId="{6E890E42-661A-49E7-87D1-59930EF7F5EC}" srcId="{3A1C6A6B-EC2B-4CB3-B66F-948DB4B01624}" destId="{46D83362-85A8-430B-8144-B455E6F24138}" srcOrd="1" destOrd="0" parTransId="{FB2F960E-0C07-454C-A660-099203694260}" sibTransId="{A8CC62B0-E20A-4B0B-8F18-8B2A80DE53FE}"/>
    <dgm:cxn modelId="{B3971D24-CFCF-4F95-9AF7-0912812559D3}" srcId="{46D83362-85A8-430B-8144-B455E6F24138}" destId="{A5BA2370-92B3-45F4-B959-9B187C2165DD}" srcOrd="0" destOrd="0" parTransId="{DA33A5AB-E4A5-4E3A-98A7-8E648A4C0160}" sibTransId="{92C5CDDC-2E6B-49EC-BCD9-D7234986D2DE}"/>
    <dgm:cxn modelId="{D0A7309F-9A79-4BA5-BBA9-F4CE35D344D0}" type="presOf" srcId="{3A1C6A6B-EC2B-4CB3-B66F-948DB4B01624}" destId="{BE84007C-D63E-4D4F-AF8F-79815213F02D}" srcOrd="0" destOrd="0" presId="urn:microsoft.com/office/officeart/2005/8/layout/chevron2"/>
    <dgm:cxn modelId="{AEDA1C76-1239-4A9A-9F8D-9F218E8CFF36}" srcId="{3A1C6A6B-EC2B-4CB3-B66F-948DB4B01624}" destId="{9B42BC38-B256-48A8-B847-94DC851C6D6E}" srcOrd="0" destOrd="0" parTransId="{7D5A01D6-76C5-402A-9C83-F96190FA621B}" sibTransId="{31EA7FDA-0D29-4A88-88DB-3A76904F9842}"/>
    <dgm:cxn modelId="{F8411095-300C-4306-98D1-D83C45C180D1}" type="presOf" srcId="{9B42BC38-B256-48A8-B847-94DC851C6D6E}" destId="{FCFDC4A2-A1D3-4355-9EA7-7110CA73F74F}" srcOrd="0" destOrd="0" presId="urn:microsoft.com/office/officeart/2005/8/layout/chevron2"/>
    <dgm:cxn modelId="{FF5F7372-8D4A-4D89-A8E4-F360BA518F5E}" type="presOf" srcId="{02D68CBB-B9AF-4322-A887-E8FB0380AE82}" destId="{671EA223-3499-4E3E-A492-C251B58E7A5D}" srcOrd="0" destOrd="0" presId="urn:microsoft.com/office/officeart/2005/8/layout/chevron2"/>
    <dgm:cxn modelId="{E9909ED8-B72F-459A-B58F-1188DA038344}" type="presOf" srcId="{A5BA2370-92B3-45F4-B959-9B187C2165DD}" destId="{3D178BFE-36AB-484B-A503-7D933F4EDA17}" srcOrd="0" destOrd="0" presId="urn:microsoft.com/office/officeart/2005/8/layout/chevron2"/>
    <dgm:cxn modelId="{C474BE39-7BD8-40F7-82C4-E8FAF37BA84E}" srcId="{3A1C6A6B-EC2B-4CB3-B66F-948DB4B01624}" destId="{98163308-9119-464A-97D1-105BDBCDBFD6}" srcOrd="2" destOrd="0" parTransId="{4F641965-60C0-4D58-AB97-308EBB572C3C}" sibTransId="{9EF3DCFA-8015-4695-ADA1-69E58AD77A22}"/>
    <dgm:cxn modelId="{EA6003F2-986B-4A79-9365-B11B3DA1E5F8}" type="presOf" srcId="{AEE6D85F-7AF4-49DE-96F8-2222CD7A3745}" destId="{46E8DF73-7B6D-4DA2-AFF9-3EA3EE904412}" srcOrd="0" destOrd="0" presId="urn:microsoft.com/office/officeart/2005/8/layout/chevron2"/>
    <dgm:cxn modelId="{50FF5E15-0436-4354-993E-F98D48009C6C}" type="presOf" srcId="{46D83362-85A8-430B-8144-B455E6F24138}" destId="{5BBC09F3-5335-4B59-BA4B-1A2FB647C069}" srcOrd="0" destOrd="0" presId="urn:microsoft.com/office/officeart/2005/8/layout/chevron2"/>
    <dgm:cxn modelId="{38444D8E-25D0-431D-966C-82F6D3F95211}" type="presParOf" srcId="{BE84007C-D63E-4D4F-AF8F-79815213F02D}" destId="{A2F7741E-4E9F-490B-AFB7-DEF1EE4D8728}" srcOrd="0" destOrd="0" presId="urn:microsoft.com/office/officeart/2005/8/layout/chevron2"/>
    <dgm:cxn modelId="{F014AE77-B819-47AD-88C5-6F2D21ACF53D}" type="presParOf" srcId="{A2F7741E-4E9F-490B-AFB7-DEF1EE4D8728}" destId="{FCFDC4A2-A1D3-4355-9EA7-7110CA73F74F}" srcOrd="0" destOrd="0" presId="urn:microsoft.com/office/officeart/2005/8/layout/chevron2"/>
    <dgm:cxn modelId="{E66818B9-F494-4ACC-B825-1FD2991DDEBB}" type="presParOf" srcId="{A2F7741E-4E9F-490B-AFB7-DEF1EE4D8728}" destId="{46E8DF73-7B6D-4DA2-AFF9-3EA3EE904412}" srcOrd="1" destOrd="0" presId="urn:microsoft.com/office/officeart/2005/8/layout/chevron2"/>
    <dgm:cxn modelId="{6B9EEE99-FCD1-424C-B511-B31393103937}" type="presParOf" srcId="{BE84007C-D63E-4D4F-AF8F-79815213F02D}" destId="{C8E060EA-CA2D-465B-A408-2DF472AA0411}" srcOrd="1" destOrd="0" presId="urn:microsoft.com/office/officeart/2005/8/layout/chevron2"/>
    <dgm:cxn modelId="{618C581B-6BE4-41E3-B6B8-46DE154EDBC3}" type="presParOf" srcId="{BE84007C-D63E-4D4F-AF8F-79815213F02D}" destId="{37ED5CAF-DA65-4A7B-B359-FFDC19B1C6C9}" srcOrd="2" destOrd="0" presId="urn:microsoft.com/office/officeart/2005/8/layout/chevron2"/>
    <dgm:cxn modelId="{944C9DCA-8F85-4A9A-A094-98C69B7BB2C3}" type="presParOf" srcId="{37ED5CAF-DA65-4A7B-B359-FFDC19B1C6C9}" destId="{5BBC09F3-5335-4B59-BA4B-1A2FB647C069}" srcOrd="0" destOrd="0" presId="urn:microsoft.com/office/officeart/2005/8/layout/chevron2"/>
    <dgm:cxn modelId="{4969BB6E-2E8D-4AD4-B79E-5D78494005C3}" type="presParOf" srcId="{37ED5CAF-DA65-4A7B-B359-FFDC19B1C6C9}" destId="{3D178BFE-36AB-484B-A503-7D933F4EDA17}" srcOrd="1" destOrd="0" presId="urn:microsoft.com/office/officeart/2005/8/layout/chevron2"/>
    <dgm:cxn modelId="{057608C8-2CA4-4873-9EBA-06802495FACD}" type="presParOf" srcId="{BE84007C-D63E-4D4F-AF8F-79815213F02D}" destId="{6A20E64E-A819-4973-B1EB-A68F6DC0E9D6}" srcOrd="3" destOrd="0" presId="urn:microsoft.com/office/officeart/2005/8/layout/chevron2"/>
    <dgm:cxn modelId="{10FC064E-D08C-48D7-B800-00D7FAF3DA2D}" type="presParOf" srcId="{BE84007C-D63E-4D4F-AF8F-79815213F02D}" destId="{866241CD-5829-472F-B2E9-2B243F341268}" srcOrd="4" destOrd="0" presId="urn:microsoft.com/office/officeart/2005/8/layout/chevron2"/>
    <dgm:cxn modelId="{53B99390-A117-49C1-8AEC-6FA7C53CA682}" type="presParOf" srcId="{866241CD-5829-472F-B2E9-2B243F341268}" destId="{DBF393AE-1A39-4869-A1F7-FC90C3704F37}" srcOrd="0" destOrd="0" presId="urn:microsoft.com/office/officeart/2005/8/layout/chevron2"/>
    <dgm:cxn modelId="{6F8339E2-A2D6-4489-AB01-F91955EA4F9F}" type="presParOf" srcId="{866241CD-5829-472F-B2E9-2B243F341268}" destId="{671EA223-3499-4E3E-A492-C251B58E7A5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2816D5C-A86F-46B2-AE62-D48E72A9E066}" type="doc">
      <dgm:prSet loTypeId="urn:microsoft.com/office/officeart/2005/8/layout/pyramid2" loCatId="pyramid" qsTypeId="urn:microsoft.com/office/officeart/2005/8/quickstyle/simple1" qsCatId="simple" csTypeId="urn:microsoft.com/office/officeart/2005/8/colors/accent3_4" csCatId="accent3" phldr="1"/>
      <dgm:spPr/>
    </dgm:pt>
    <dgm:pt modelId="{8EBE5D3C-2E38-4137-A7FC-19B2AEC6EE55}">
      <dgm:prSet phldrT="[Текст]"/>
      <dgm:spPr/>
      <dgm:t>
        <a:bodyPr/>
        <a:lstStyle/>
        <a:p>
          <a:r>
            <a:rPr lang="ru-RU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Изменение остатков на счетах по учету средств бюджетов   111,1тыс.руб.</a:t>
          </a:r>
          <a:endParaRPr lang="ru-RU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1672D21-5E78-4C67-832E-BF2E2520A454}" type="parTrans" cxnId="{BCBDE065-3E98-41F5-9E1C-D9B38D3D0A94}">
      <dgm:prSet/>
      <dgm:spPr/>
      <dgm:t>
        <a:bodyPr/>
        <a:lstStyle/>
        <a:p>
          <a:endParaRPr lang="ru-RU"/>
        </a:p>
      </dgm:t>
    </dgm:pt>
    <dgm:pt modelId="{4EAD4A66-B292-4186-B9B5-0B7AF213A3B5}" type="sibTrans" cxnId="{BCBDE065-3E98-41F5-9E1C-D9B38D3D0A94}">
      <dgm:prSet/>
      <dgm:spPr/>
      <dgm:t>
        <a:bodyPr/>
        <a:lstStyle/>
        <a:p>
          <a:endParaRPr lang="ru-RU"/>
        </a:p>
      </dgm:t>
    </dgm:pt>
    <dgm:pt modelId="{6443346A-C433-4003-BF98-7A1909420C8B}" type="pres">
      <dgm:prSet presAssocID="{22816D5C-A86F-46B2-AE62-D48E72A9E066}" presName="compositeShape" presStyleCnt="0">
        <dgm:presLayoutVars>
          <dgm:dir/>
          <dgm:resizeHandles/>
        </dgm:presLayoutVars>
      </dgm:prSet>
      <dgm:spPr/>
    </dgm:pt>
    <dgm:pt modelId="{EE3E42D6-A327-49D7-9CF0-4F39C7BCE590}" type="pres">
      <dgm:prSet presAssocID="{22816D5C-A86F-46B2-AE62-D48E72A9E066}" presName="pyramid" presStyleLbl="node1" presStyleIdx="0" presStyleCnt="1" custAng="10800000"/>
      <dgm:spPr/>
    </dgm:pt>
    <dgm:pt modelId="{392B33D3-8F03-4185-93D0-CDFBB1FE5E59}" type="pres">
      <dgm:prSet presAssocID="{22816D5C-A86F-46B2-AE62-D48E72A9E066}" presName="theList" presStyleCnt="0"/>
      <dgm:spPr/>
    </dgm:pt>
    <dgm:pt modelId="{5943FBF8-3D2A-4B8E-B0F6-352AE796E670}" type="pres">
      <dgm:prSet presAssocID="{8EBE5D3C-2E38-4137-A7FC-19B2AEC6EE55}" presName="aNode" presStyleLbl="fgAcc1" presStyleIdx="0" presStyleCnt="1" custScaleX="1294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E1697E-BC18-4BD2-8042-0E55794F3900}" type="pres">
      <dgm:prSet presAssocID="{8EBE5D3C-2E38-4137-A7FC-19B2AEC6EE55}" presName="aSpace" presStyleCnt="0"/>
      <dgm:spPr/>
    </dgm:pt>
  </dgm:ptLst>
  <dgm:cxnLst>
    <dgm:cxn modelId="{BCBDE065-3E98-41F5-9E1C-D9B38D3D0A94}" srcId="{22816D5C-A86F-46B2-AE62-D48E72A9E066}" destId="{8EBE5D3C-2E38-4137-A7FC-19B2AEC6EE55}" srcOrd="0" destOrd="0" parTransId="{71672D21-5E78-4C67-832E-BF2E2520A454}" sibTransId="{4EAD4A66-B292-4186-B9B5-0B7AF213A3B5}"/>
    <dgm:cxn modelId="{57B6AF02-010C-4FCF-9AEA-BBB41FA9F0FF}" type="presOf" srcId="{22816D5C-A86F-46B2-AE62-D48E72A9E066}" destId="{6443346A-C433-4003-BF98-7A1909420C8B}" srcOrd="0" destOrd="0" presId="urn:microsoft.com/office/officeart/2005/8/layout/pyramid2"/>
    <dgm:cxn modelId="{C4482DF9-581A-45E7-BE28-9F6F4A0EF278}" type="presOf" srcId="{8EBE5D3C-2E38-4137-A7FC-19B2AEC6EE55}" destId="{5943FBF8-3D2A-4B8E-B0F6-352AE796E670}" srcOrd="0" destOrd="0" presId="urn:microsoft.com/office/officeart/2005/8/layout/pyramid2"/>
    <dgm:cxn modelId="{415F7680-5505-48A9-99F6-C7A6F6443F23}" type="presParOf" srcId="{6443346A-C433-4003-BF98-7A1909420C8B}" destId="{EE3E42D6-A327-49D7-9CF0-4F39C7BCE590}" srcOrd="0" destOrd="0" presId="urn:microsoft.com/office/officeart/2005/8/layout/pyramid2"/>
    <dgm:cxn modelId="{3DAB7FA4-CBA4-4DC9-83F2-A21F5596C257}" type="presParOf" srcId="{6443346A-C433-4003-BF98-7A1909420C8B}" destId="{392B33D3-8F03-4185-93D0-CDFBB1FE5E59}" srcOrd="1" destOrd="0" presId="urn:microsoft.com/office/officeart/2005/8/layout/pyramid2"/>
    <dgm:cxn modelId="{91828E08-BA83-4BEE-9C64-8977E104305B}" type="presParOf" srcId="{392B33D3-8F03-4185-93D0-CDFBB1FE5E59}" destId="{5943FBF8-3D2A-4B8E-B0F6-352AE796E670}" srcOrd="0" destOrd="0" presId="urn:microsoft.com/office/officeart/2005/8/layout/pyramid2"/>
    <dgm:cxn modelId="{646D69A6-B95C-4D64-8711-DE7C35EA6DDF}" type="presParOf" srcId="{392B33D3-8F03-4185-93D0-CDFBB1FE5E59}" destId="{08E1697E-BC18-4BD2-8042-0E55794F3900}" srcOrd="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0.15533</cdr:x>
      <cdr:y>0.43902</cdr:y>
    </cdr:from>
    <cdr:to>
      <cdr:x>0.22536</cdr:x>
      <cdr:y>0.60396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353385" y="1296131"/>
          <a:ext cx="610211" cy="48696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0.40236</cdr:x>
      <cdr:y>0.43902</cdr:y>
    </cdr:from>
    <cdr:to>
      <cdr:x>0.47407</cdr:x>
      <cdr:y>0.60976</cdr:y>
    </cdr:to>
    <cdr:sp macro="" textlink="">
      <cdr:nvSpPr>
        <cdr:cNvPr id="5" name="Прямоугольник 4"/>
        <cdr:cNvSpPr/>
      </cdr:nvSpPr>
      <cdr:spPr>
        <a:xfrm xmlns:a="http://schemas.openxmlformats.org/drawingml/2006/main">
          <a:off x="3635896" y="1296144"/>
          <a:ext cx="648072" cy="50405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0.52189</cdr:x>
      <cdr:y>0.41463</cdr:y>
    </cdr:from>
    <cdr:to>
      <cdr:x>0.60331</cdr:x>
      <cdr:y>0.58537</cdr:y>
    </cdr:to>
    <cdr:sp macro="" textlink="">
      <cdr:nvSpPr>
        <cdr:cNvPr id="6" name="Прямоугольник 5"/>
        <cdr:cNvSpPr/>
      </cdr:nvSpPr>
      <cdr:spPr>
        <a:xfrm xmlns:a="http://schemas.openxmlformats.org/drawingml/2006/main">
          <a:off x="4547170" y="1224136"/>
          <a:ext cx="709413" cy="50405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0.64938</cdr:x>
      <cdr:y>0.41463</cdr:y>
    </cdr:from>
    <cdr:to>
      <cdr:x>0.7211</cdr:x>
      <cdr:y>0.58537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5868144" y="1224136"/>
          <a:ext cx="648072" cy="50405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0.76891</cdr:x>
      <cdr:y>0.41463</cdr:y>
    </cdr:from>
    <cdr:to>
      <cdr:x>0.8486</cdr:x>
      <cdr:y>0.58537</cdr:y>
    </cdr:to>
    <cdr:sp macro="" textlink="">
      <cdr:nvSpPr>
        <cdr:cNvPr id="8" name="Прямоугольник 7"/>
        <cdr:cNvSpPr/>
      </cdr:nvSpPr>
      <cdr:spPr>
        <a:xfrm xmlns:a="http://schemas.openxmlformats.org/drawingml/2006/main">
          <a:off x="6948264" y="1224136"/>
          <a:ext cx="720080" cy="50405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>
            <a:solidFill>
              <a:schemeClr val="tx1"/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930563-42AA-44BB-BF81-7233164D82A1}" type="datetimeFigureOut">
              <a:rPr lang="ru-RU" smtClean="0"/>
              <a:pPr/>
              <a:t>19.05.2016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217A5C-7A26-4EE1-B17A-4B41129455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065581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B3E305-C09F-4BD4-A682-C3F975B3BE01}" type="datetimeFigureOut">
              <a:rPr lang="ru-RU" smtClean="0"/>
              <a:pPr/>
              <a:t>19.05.2016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8BFE69-1005-4923-805C-B57929B32BD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90828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BFE69-1005-4923-805C-B57929B32BD0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59683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BFE69-1005-4923-805C-B57929B32BD0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45096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BFE69-1005-4923-805C-B57929B32BD0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36850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BFE69-1005-4923-805C-B57929B32BD0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17129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BFE69-1005-4923-805C-B57929B32BD0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17908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8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988DB-4AF3-41B5-9C0A-DE5D19345BF0}" type="datetime1">
              <a:rPr lang="ru-RU" smtClean="0"/>
              <a:pPr/>
              <a:t>19.05.2016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2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191FA-1AE6-430C-AAD5-438B47733408}" type="datetime1">
              <a:rPr lang="ru-RU" smtClean="0"/>
              <a:pPr/>
              <a:t>19.05.2016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8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3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EA9C2-249E-4A1A-A12D-3A90A5EFF5EE}" type="datetime1">
              <a:rPr lang="ru-RU" smtClean="0"/>
              <a:pPr/>
              <a:t>19.05.2016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2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4C315-8062-4120-AB6F-1B31E448F115}" type="datetime1">
              <a:rPr lang="ru-RU" smtClean="0"/>
              <a:pPr/>
              <a:t>19.05.2016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4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7" y="2743200"/>
            <a:ext cx="6480175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8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36238-C562-4B15-B851-F314C637483A}" type="datetime1">
              <a:rPr lang="ru-RU" smtClean="0"/>
              <a:pPr/>
              <a:t>19.05.2016</a:t>
            </a:fld>
            <a:endParaRPr lang="ru-RU" dirty="0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2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A167B51D-73BC-454E-BA2B-56D32FED06D6}" type="datetime1">
              <a:rPr lang="ru-RU" smtClean="0"/>
              <a:pPr/>
              <a:t>19.05.2016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2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4" y="1524001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2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085E1-97CE-4D6E-BD20-F8B28181255A}" type="datetime1">
              <a:rPr lang="ru-RU" smtClean="0"/>
              <a:pPr/>
              <a:t>19.05.2016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8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5E84E-30D2-40AC-9C85-104452E11A7E}" type="datetime1">
              <a:rPr lang="ru-RU" smtClean="0"/>
              <a:pPr/>
              <a:t>19.05.2016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2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8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E9CE3-4C28-4C37-ADDE-36D066563CFF}" type="datetime1">
              <a:rPr lang="ru-RU" smtClean="0"/>
              <a:pPr/>
              <a:t>19.05.2016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2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4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7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1C614-D16B-4D0B-BD45-C6220459D152}" type="datetime1">
              <a:rPr lang="ru-RU" smtClean="0"/>
              <a:pPr/>
              <a:t>19.05.2016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40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7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ABFF32E2-788D-4971-A631-6472A772E6F0}" type="datetime1">
              <a:rPr lang="ru-RU" smtClean="0"/>
              <a:pPr/>
              <a:t>19.05.2016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1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7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2265C717-382F-4EDC-9921-B020F09ED544}" type="datetime1">
              <a:rPr lang="ru-RU" smtClean="0"/>
              <a:pPr/>
              <a:t>19.05.2016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6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1" r:id="rId1"/>
    <p:sldLayoutId id="2147484262" r:id="rId2"/>
    <p:sldLayoutId id="2147484263" r:id="rId3"/>
    <p:sldLayoutId id="2147484264" r:id="rId4"/>
    <p:sldLayoutId id="2147484265" r:id="rId5"/>
    <p:sldLayoutId id="2147484266" r:id="rId6"/>
    <p:sldLayoutId id="2147484267" r:id="rId7"/>
    <p:sldLayoutId id="2147484268" r:id="rId8"/>
    <p:sldLayoutId id="2147484269" r:id="rId9"/>
    <p:sldLayoutId id="2147484270" r:id="rId10"/>
    <p:sldLayoutId id="2147484271" r:id="rId11"/>
  </p:sldLayoutIdLst>
  <p:hf sldNum="0" hdr="0" ftr="0" dt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rfompurga@udm.net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13" Type="http://schemas.microsoft.com/office/2007/relationships/diagramDrawing" Target="../diagrams/drawing3.xml"/><Relationship Id="rId3" Type="http://schemas.openxmlformats.org/officeDocument/2006/relationships/chart" Target="../charts/chart8.xml"/><Relationship Id="rId7" Type="http://schemas.openxmlformats.org/officeDocument/2006/relationships/diagramColors" Target="../diagrams/colors2.xml"/><Relationship Id="rId12" Type="http://schemas.openxmlformats.org/officeDocument/2006/relationships/diagramColors" Target="../diagrams/colors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11" Type="http://schemas.openxmlformats.org/officeDocument/2006/relationships/diagramQuickStyle" Target="../diagrams/quickStyle3.xml"/><Relationship Id="rId5" Type="http://schemas.openxmlformats.org/officeDocument/2006/relationships/diagramLayout" Target="../diagrams/layout2.xml"/><Relationship Id="rId10" Type="http://schemas.openxmlformats.org/officeDocument/2006/relationships/diagramLayout" Target="../diagrams/layout3.xml"/><Relationship Id="rId4" Type="http://schemas.openxmlformats.org/officeDocument/2006/relationships/diagramData" Target="../diagrams/data2.xml"/><Relationship Id="rId9" Type="http://schemas.openxmlformats.org/officeDocument/2006/relationships/diagramData" Target="../diagrams/data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chart" Target="../charts/char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404664"/>
            <a:ext cx="6480048" cy="1752600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/>
              <a:t>Бюджет для граждан</a:t>
            </a: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9064" y="2132856"/>
            <a:ext cx="8319400" cy="3168352"/>
          </a:xfr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algn="ctr"/>
            <a:r>
              <a:rPr lang="ru-RU" sz="3200" b="1" i="1" dirty="0" smtClean="0">
                <a:solidFill>
                  <a:srgbClr val="003300"/>
                </a:solidFill>
                <a:latin typeface="+mn-lt"/>
              </a:rPr>
              <a:t>Отчет                                                           об исполнении бюджета Белоярского муниципального образования </a:t>
            </a:r>
            <a:r>
              <a:rPr lang="ru-RU" sz="3200" b="1" i="1" dirty="0" err="1" smtClean="0">
                <a:solidFill>
                  <a:srgbClr val="003300"/>
                </a:solidFill>
                <a:latin typeface="+mn-lt"/>
              </a:rPr>
              <a:t>Новобурасского</a:t>
            </a:r>
            <a:r>
              <a:rPr lang="ru-RU" sz="3200" b="1" i="1" dirty="0" smtClean="0">
                <a:solidFill>
                  <a:srgbClr val="003300"/>
                </a:solidFill>
                <a:latin typeface="+mn-lt"/>
              </a:rPr>
              <a:t> муниципального   района                       </a:t>
            </a:r>
            <a:br>
              <a:rPr lang="ru-RU" sz="3200" b="1" i="1" dirty="0" smtClean="0">
                <a:solidFill>
                  <a:srgbClr val="003300"/>
                </a:solidFill>
                <a:latin typeface="+mn-lt"/>
              </a:rPr>
            </a:br>
            <a:r>
              <a:rPr lang="ru-RU" sz="3200" b="1" i="1" dirty="0" smtClean="0">
                <a:solidFill>
                  <a:srgbClr val="003300"/>
                </a:solidFill>
                <a:latin typeface="+mn-lt"/>
              </a:rPr>
              <a:t>за 2015 год</a:t>
            </a:r>
            <a:endParaRPr lang="ru-RU" sz="3200" b="1" i="1" dirty="0">
              <a:solidFill>
                <a:srgbClr val="003300"/>
              </a:soli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5733258"/>
            <a:ext cx="8818373" cy="1008112"/>
          </a:xfrm>
          <a:prstGeom prst="rect">
            <a:avLst/>
          </a:prstGeom>
          <a:solidFill>
            <a:srgbClr val="98A32D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Финансовое управление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Администрации Новобурасского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Муниципального района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Саратовской области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04047" y="5733258"/>
            <a:ext cx="3993837" cy="1008112"/>
          </a:xfrm>
          <a:prstGeom prst="rect">
            <a:avLst/>
          </a:prstGeom>
          <a:solidFill>
            <a:srgbClr val="98A3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dirty="0" smtClean="0">
                <a:solidFill>
                  <a:schemeClr val="tx1"/>
                </a:solidFill>
              </a:rPr>
              <a:t>Телефон (84557) 2-14-56</a:t>
            </a:r>
          </a:p>
          <a:p>
            <a:r>
              <a:rPr lang="ru-RU" sz="1100" dirty="0" smtClean="0">
                <a:solidFill>
                  <a:schemeClr val="tx1"/>
                </a:solidFill>
              </a:rPr>
              <a:t>Факс         (84557) 2-11-41</a:t>
            </a:r>
          </a:p>
          <a:p>
            <a:r>
              <a:rPr lang="en-US" sz="1100" dirty="0" smtClean="0">
                <a:solidFill>
                  <a:schemeClr val="tx1"/>
                </a:solidFill>
              </a:rPr>
              <a:t>E-mail       </a:t>
            </a:r>
            <a:r>
              <a:rPr lang="en-US" sz="1100" dirty="0" smtClean="0">
                <a:solidFill>
                  <a:schemeClr val="tx1"/>
                </a:solidFill>
                <a:hlinkClick r:id="rId2"/>
              </a:rPr>
              <a:t>rfompurga@udm</a:t>
            </a:r>
            <a:r>
              <a:rPr lang="ru-RU" sz="1100" dirty="0" smtClean="0">
                <a:solidFill>
                  <a:schemeClr val="tx1"/>
                </a:solidFill>
                <a:hlinkClick r:id="rId2"/>
              </a:rPr>
              <a:t>.</a:t>
            </a:r>
            <a:r>
              <a:rPr lang="en-US" sz="1100" dirty="0" smtClean="0">
                <a:solidFill>
                  <a:schemeClr val="tx1"/>
                </a:solidFill>
                <a:hlinkClick r:id="rId2"/>
              </a:rPr>
              <a:t>net</a:t>
            </a:r>
            <a:endParaRPr lang="en-US" sz="1100" dirty="0" smtClean="0">
              <a:solidFill>
                <a:schemeClr val="tx1"/>
              </a:solidFill>
            </a:endParaRPr>
          </a:p>
          <a:p>
            <a:r>
              <a:rPr lang="ru-RU" sz="1100" dirty="0" smtClean="0">
                <a:solidFill>
                  <a:schemeClr val="tx1"/>
                </a:solidFill>
              </a:rPr>
              <a:t>Адрес        412580,Саратовская область, </a:t>
            </a:r>
            <a:r>
              <a:rPr lang="ru-RU" sz="1100" dirty="0" err="1" smtClean="0">
                <a:solidFill>
                  <a:schemeClr val="tx1"/>
                </a:solidFill>
              </a:rPr>
              <a:t>р.п</a:t>
            </a:r>
            <a:r>
              <a:rPr lang="ru-RU" sz="1100" dirty="0" smtClean="0">
                <a:solidFill>
                  <a:schemeClr val="tx1"/>
                </a:solidFill>
              </a:rPr>
              <a:t>. Новые Бурасы</a:t>
            </a:r>
          </a:p>
          <a:p>
            <a:r>
              <a:rPr lang="ru-RU" sz="1100" dirty="0" smtClean="0">
                <a:solidFill>
                  <a:schemeClr val="tx1"/>
                </a:solidFill>
              </a:rPr>
              <a:t>Ул. Советская, д. 3</a:t>
            </a:r>
          </a:p>
          <a:p>
            <a:r>
              <a:rPr lang="ru-RU" sz="1100" dirty="0" smtClean="0">
                <a:solidFill>
                  <a:schemeClr val="tx1"/>
                </a:solidFill>
              </a:rPr>
              <a:t>И. о. начальника финансового управления </a:t>
            </a:r>
          </a:p>
          <a:p>
            <a:r>
              <a:rPr lang="ru-RU" sz="1100" dirty="0" smtClean="0">
                <a:solidFill>
                  <a:schemeClr val="tx1"/>
                </a:solidFill>
              </a:rPr>
              <a:t>Протасова Н. В.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238959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rgbClr val="006600"/>
                </a:solidFill>
              </a:rPr>
              <a:t>Структура расходов бюджета Белоярского муниципального образования</a:t>
            </a:r>
            <a:br>
              <a:rPr lang="ru-RU" sz="2000" dirty="0" smtClean="0">
                <a:solidFill>
                  <a:srgbClr val="006600"/>
                </a:solidFill>
              </a:rPr>
            </a:br>
            <a:r>
              <a:rPr lang="ru-RU" sz="2000" dirty="0" smtClean="0">
                <a:solidFill>
                  <a:srgbClr val="006600"/>
                </a:solidFill>
              </a:rPr>
              <a:t>Новобурасского муниципального района в 2015 году</a:t>
            </a:r>
            <a:endParaRPr lang="ru-RU" sz="2000" dirty="0">
              <a:solidFill>
                <a:srgbClr val="0066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939202020"/>
              </p:ext>
            </p:extLst>
          </p:nvPr>
        </p:nvGraphicFramePr>
        <p:xfrm>
          <a:off x="0" y="1196752"/>
          <a:ext cx="8968505" cy="54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275993562"/>
              </p:ext>
            </p:extLst>
          </p:nvPr>
        </p:nvGraphicFramePr>
        <p:xfrm>
          <a:off x="3851920" y="3933056"/>
          <a:ext cx="2088232" cy="1224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509581565"/>
              </p:ext>
            </p:extLst>
          </p:nvPr>
        </p:nvGraphicFramePr>
        <p:xfrm>
          <a:off x="3923928" y="5157192"/>
          <a:ext cx="2016224" cy="1296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407321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84632" cy="1040160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1A5242"/>
                </a:solidFill>
              </a:rPr>
              <a:t>Расходы бюджета Белоярского муниципального образования Новобурасского муниципального района за счет средств федерального бюджета</a:t>
            </a:r>
            <a:endParaRPr lang="ru-RU" sz="2400" dirty="0">
              <a:solidFill>
                <a:srgbClr val="1F512B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628026284"/>
              </p:ext>
            </p:extLst>
          </p:nvPr>
        </p:nvGraphicFramePr>
        <p:xfrm>
          <a:off x="301625" y="1527175"/>
          <a:ext cx="7294711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авая фигурная скобка 4"/>
          <p:cNvSpPr/>
          <p:nvPr/>
        </p:nvSpPr>
        <p:spPr>
          <a:xfrm>
            <a:off x="7524328" y="1556792"/>
            <a:ext cx="432048" cy="446449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12360" y="3421700"/>
            <a:ext cx="133164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144,9</a:t>
            </a:r>
          </a:p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ыс.руб.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399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84632" cy="1040160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1A5242"/>
                </a:solidFill>
              </a:rPr>
              <a:t>Расходы по </a:t>
            </a:r>
            <a:r>
              <a:rPr lang="ru-RU" sz="2400" smtClean="0">
                <a:solidFill>
                  <a:srgbClr val="1A5242"/>
                </a:solidFill>
              </a:rPr>
              <a:t>муниципальным программам</a:t>
            </a:r>
            <a:r>
              <a:rPr lang="ru-RU" sz="2400" dirty="0" smtClean="0">
                <a:solidFill>
                  <a:srgbClr val="1A5242"/>
                </a:solidFill>
              </a:rPr>
              <a:t/>
            </a:r>
            <a:br>
              <a:rPr lang="ru-RU" sz="2400" dirty="0" smtClean="0">
                <a:solidFill>
                  <a:srgbClr val="1A5242"/>
                </a:solidFill>
              </a:rPr>
            </a:br>
            <a:r>
              <a:rPr lang="ru-RU" sz="2400" dirty="0" smtClean="0">
                <a:solidFill>
                  <a:srgbClr val="1A5242"/>
                </a:solidFill>
              </a:rPr>
              <a:t>Белоярского муниципального образования Новобурасского муниципального района за 2015год</a:t>
            </a:r>
            <a:endParaRPr lang="ru-RU" sz="2400" dirty="0">
              <a:solidFill>
                <a:srgbClr val="1F512B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103390849"/>
              </p:ext>
            </p:extLst>
          </p:nvPr>
        </p:nvGraphicFramePr>
        <p:xfrm>
          <a:off x="301625" y="1527175"/>
          <a:ext cx="7294711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авая фигурная скобка 4"/>
          <p:cNvSpPr/>
          <p:nvPr/>
        </p:nvSpPr>
        <p:spPr>
          <a:xfrm>
            <a:off x="7524328" y="1556792"/>
            <a:ext cx="432048" cy="446449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12360" y="3421700"/>
            <a:ext cx="133164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464,3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230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84632" cy="1040160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1A5242"/>
                </a:solidFill>
              </a:rPr>
              <a:t>Расходы по муниципальным программам</a:t>
            </a:r>
            <a:br>
              <a:rPr lang="ru-RU" sz="2400" dirty="0" smtClean="0">
                <a:solidFill>
                  <a:srgbClr val="1A5242"/>
                </a:solidFill>
              </a:rPr>
            </a:br>
            <a:r>
              <a:rPr lang="ru-RU" sz="2400" dirty="0" smtClean="0">
                <a:solidFill>
                  <a:srgbClr val="1A5242"/>
                </a:solidFill>
              </a:rPr>
              <a:t>Белоярского муниципального образования Новобурасского муниципального района за 2015год</a:t>
            </a:r>
            <a:endParaRPr lang="ru-RU" sz="2400" dirty="0">
              <a:solidFill>
                <a:srgbClr val="1F512B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461402501"/>
              </p:ext>
            </p:extLst>
          </p:nvPr>
        </p:nvGraphicFramePr>
        <p:xfrm>
          <a:off x="301625" y="1527175"/>
          <a:ext cx="7294711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авая фигурная скобка 4"/>
          <p:cNvSpPr/>
          <p:nvPr/>
        </p:nvSpPr>
        <p:spPr>
          <a:xfrm>
            <a:off x="7524328" y="1556792"/>
            <a:ext cx="432048" cy="446449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12360" y="3421700"/>
            <a:ext cx="133164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6816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28600"/>
            <a:ext cx="8656640" cy="1112168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1F512B"/>
                </a:solidFill>
              </a:rPr>
              <a:t>Источники финансирования дефицита бюджета</a:t>
            </a:r>
            <a:br>
              <a:rPr lang="ru-RU" sz="2400" dirty="0" smtClean="0">
                <a:solidFill>
                  <a:srgbClr val="1F512B"/>
                </a:solidFill>
              </a:rPr>
            </a:br>
            <a:r>
              <a:rPr lang="ru-RU" sz="2400" dirty="0" smtClean="0">
                <a:solidFill>
                  <a:srgbClr val="1F512B"/>
                </a:solidFill>
              </a:rPr>
              <a:t>Белоярского муниципального образования Новобурасского муниципального района </a:t>
            </a:r>
            <a:endParaRPr lang="ru-RU" sz="2400" dirty="0">
              <a:solidFill>
                <a:srgbClr val="1F512B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57464392"/>
              </p:ext>
            </p:extLst>
          </p:nvPr>
        </p:nvGraphicFramePr>
        <p:xfrm>
          <a:off x="3347864" y="1628801"/>
          <a:ext cx="5328592" cy="36003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Скругленный прямоугольник 9"/>
          <p:cNvSpPr/>
          <p:nvPr/>
        </p:nvSpPr>
        <p:spPr>
          <a:xfrm>
            <a:off x="683568" y="2173522"/>
            <a:ext cx="4104456" cy="1562472"/>
          </a:xfrm>
          <a:prstGeom prst="roundRect">
            <a:avLst/>
          </a:prstGeom>
          <a:solidFill>
            <a:srgbClr val="B3D8EF"/>
          </a:solidFill>
          <a:ln>
            <a:prstDash val="solid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внутреннего финансирования дефицита бюджета –</a:t>
            </a:r>
          </a:p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  111,1 тыс.руб.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5529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7" descr="\\Worksnew\Документы отделов УФ\Аналитический отдел\Общие документы отдела\ГРАФИКИ СЛАЙДЫ\Презентация_2013\Для граждан\Картинки\БюджетВЕСЫ.jpg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0200"/>
                    </a14:imgEffect>
                    <a14:imgEffect>
                      <a14:saturation sat="16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7704856" cy="5184576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xtLst/>
        </p:spPr>
      </p:pic>
      <p:sp>
        <p:nvSpPr>
          <p:cNvPr id="2" name="Прямоугольник 1"/>
          <p:cNvSpPr/>
          <p:nvPr/>
        </p:nvSpPr>
        <p:spPr>
          <a:xfrm>
            <a:off x="1331640" y="692696"/>
            <a:ext cx="662473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75556" y="1149896"/>
            <a:ext cx="8064896" cy="1919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Бюджет Белоярского муниципального образования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Новобурасского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муниципального района Саратовской области</a:t>
            </a:r>
          </a:p>
          <a:p>
            <a:pPr algn="ctr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утвержден Советом Белоярского муниципального образования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 от   </a:t>
            </a:r>
            <a:r>
              <a:rPr lang="ru-RU" sz="1600" b="1" dirty="0" smtClean="0">
                <a:solidFill>
                  <a:schemeClr val="tx1"/>
                </a:solidFill>
              </a:rPr>
              <a:t>24 </a:t>
            </a:r>
            <a:r>
              <a:rPr lang="ru-RU" sz="1600" b="1" dirty="0" smtClean="0">
                <a:solidFill>
                  <a:schemeClr val="tx1"/>
                </a:solidFill>
              </a:rPr>
              <a:t>декабря </a:t>
            </a:r>
            <a:r>
              <a:rPr lang="ru-RU" sz="1600" b="1" dirty="0" smtClean="0">
                <a:solidFill>
                  <a:schemeClr val="tx1"/>
                </a:solidFill>
              </a:rPr>
              <a:t>2014  </a:t>
            </a:r>
            <a:r>
              <a:rPr lang="ru-RU" sz="1600" b="1" dirty="0" smtClean="0">
                <a:solidFill>
                  <a:schemeClr val="tx1"/>
                </a:solidFill>
              </a:rPr>
              <a:t>года № </a:t>
            </a:r>
            <a:r>
              <a:rPr lang="ru-RU" sz="1600" b="1" dirty="0" smtClean="0">
                <a:solidFill>
                  <a:schemeClr val="tx1"/>
                </a:solidFill>
              </a:rPr>
              <a:t>73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«О бюджете Белоярского муниципального образования </a:t>
            </a:r>
          </a:p>
          <a:p>
            <a:pPr algn="ctr"/>
            <a:r>
              <a:rPr lang="ru-RU" sz="1600" b="1" dirty="0">
                <a:solidFill>
                  <a:schemeClr val="tx1"/>
                </a:solidFill>
              </a:rPr>
              <a:t>н</a:t>
            </a:r>
            <a:r>
              <a:rPr lang="ru-RU" sz="1600" b="1" dirty="0" smtClean="0">
                <a:solidFill>
                  <a:schemeClr val="tx1"/>
                </a:solidFill>
              </a:rPr>
              <a:t>а </a:t>
            </a:r>
            <a:r>
              <a:rPr lang="ru-RU" sz="1600" b="1" dirty="0" smtClean="0">
                <a:solidFill>
                  <a:schemeClr val="tx1"/>
                </a:solidFill>
              </a:rPr>
              <a:t>2015 </a:t>
            </a:r>
            <a:r>
              <a:rPr lang="ru-RU" sz="1600" b="1" dirty="0" smtClean="0">
                <a:solidFill>
                  <a:schemeClr val="tx1"/>
                </a:solidFill>
              </a:rPr>
              <a:t>год 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9512" y="4653136"/>
            <a:ext cx="3744416" cy="1728192"/>
          </a:xfrm>
          <a:prstGeom prst="round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Публичные слушания по проекту бюджета Белоярского муниципального образования Новобурасского муниципального района  на </a:t>
            </a:r>
            <a:r>
              <a:rPr lang="ru-RU" sz="1400" b="1" dirty="0" smtClean="0">
                <a:solidFill>
                  <a:schemeClr val="tx1"/>
                </a:solidFill>
              </a:rPr>
              <a:t>2015 </a:t>
            </a:r>
            <a:r>
              <a:rPr lang="ru-RU" sz="1400" b="1" dirty="0" smtClean="0">
                <a:solidFill>
                  <a:schemeClr val="tx1"/>
                </a:solidFill>
              </a:rPr>
              <a:t>год проведены 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1 </a:t>
            </a:r>
            <a:r>
              <a:rPr lang="ru-RU" sz="1400" b="1" dirty="0" smtClean="0">
                <a:solidFill>
                  <a:schemeClr val="tx1"/>
                </a:solidFill>
              </a:rPr>
              <a:t>декабря </a:t>
            </a:r>
            <a:r>
              <a:rPr lang="ru-RU" sz="1400" b="1" dirty="0" smtClean="0">
                <a:solidFill>
                  <a:schemeClr val="tx1"/>
                </a:solidFill>
              </a:rPr>
              <a:t>2014 </a:t>
            </a:r>
            <a:r>
              <a:rPr lang="ru-RU" sz="1400" b="1" dirty="0" smtClean="0">
                <a:solidFill>
                  <a:schemeClr val="tx1"/>
                </a:solidFill>
              </a:rPr>
              <a:t>года.</a:t>
            </a:r>
          </a:p>
          <a:p>
            <a:pPr algn="ctr"/>
            <a:endParaRPr lang="ru-RU" sz="1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932040" y="4653136"/>
            <a:ext cx="4032448" cy="1728192"/>
          </a:xfrm>
          <a:prstGeom prst="roundRect">
            <a:avLst/>
          </a:prstGeom>
          <a:noFill/>
          <a:ln>
            <a:solidFill>
              <a:srgbClr val="98A3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Публичные слушания</a:t>
            </a:r>
          </a:p>
          <a:p>
            <a:pPr algn="ctr"/>
            <a:r>
              <a:rPr lang="ru-RU" sz="1400" b="1" dirty="0">
                <a:solidFill>
                  <a:schemeClr val="tx1"/>
                </a:solidFill>
              </a:rPr>
              <a:t> </a:t>
            </a:r>
            <a:r>
              <a:rPr lang="ru-RU" sz="1400" b="1" dirty="0" smtClean="0">
                <a:solidFill>
                  <a:schemeClr val="tx1"/>
                </a:solidFill>
              </a:rPr>
              <a:t>об исполнении бюджета Белоярского муниципального образования Новобурасского муниципального района  за </a:t>
            </a:r>
            <a:r>
              <a:rPr lang="ru-RU" sz="1400" b="1" dirty="0" smtClean="0">
                <a:solidFill>
                  <a:schemeClr val="tx1"/>
                </a:solidFill>
              </a:rPr>
              <a:t>2015 </a:t>
            </a:r>
            <a:r>
              <a:rPr lang="ru-RU" sz="1400" b="1" dirty="0" smtClean="0">
                <a:solidFill>
                  <a:schemeClr val="tx1"/>
                </a:solidFill>
              </a:rPr>
              <a:t>год проведены         </a:t>
            </a:r>
            <a:endParaRPr lang="ru-RU" sz="14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    28 </a:t>
            </a:r>
            <a:r>
              <a:rPr lang="ru-RU" sz="1400" b="1" dirty="0" smtClean="0">
                <a:solidFill>
                  <a:schemeClr val="tx1"/>
                </a:solidFill>
              </a:rPr>
              <a:t>апреля </a:t>
            </a:r>
            <a:r>
              <a:rPr lang="ru-RU" sz="1400" b="1" dirty="0" smtClean="0">
                <a:solidFill>
                  <a:schemeClr val="tx1"/>
                </a:solidFill>
              </a:rPr>
              <a:t>2016 </a:t>
            </a:r>
            <a:r>
              <a:rPr lang="ru-RU" sz="1400" b="1" dirty="0" smtClean="0">
                <a:solidFill>
                  <a:schemeClr val="tx1"/>
                </a:solidFill>
              </a:rPr>
              <a:t>года. 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71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534400" cy="758952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6600"/>
                </a:solidFill>
              </a:rPr>
              <a:t>Основные направления бюджетной </a:t>
            </a:r>
            <a:br>
              <a:rPr lang="ru-RU" sz="2400" dirty="0" smtClean="0">
                <a:solidFill>
                  <a:srgbClr val="006600"/>
                </a:solidFill>
              </a:rPr>
            </a:br>
            <a:r>
              <a:rPr lang="ru-RU" sz="2400" dirty="0" smtClean="0">
                <a:solidFill>
                  <a:srgbClr val="006600"/>
                </a:solidFill>
              </a:rPr>
              <a:t>и налоговой политики Белоярского муниципального образования в 2013-2015 годах</a:t>
            </a:r>
            <a:endParaRPr lang="ru-RU" sz="2400" dirty="0">
              <a:solidFill>
                <a:srgbClr val="0066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1900" dirty="0" smtClean="0"/>
              <a:t>1. Обеспечение необходимого уровня доходов бюджета муниципального образования</a:t>
            </a:r>
            <a:r>
              <a:rPr lang="ru-RU" sz="1900" dirty="0"/>
              <a:t>.</a:t>
            </a:r>
            <a:endParaRPr lang="ru-RU" sz="1900" dirty="0" smtClean="0"/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1900" dirty="0" smtClean="0"/>
              <a:t>2. Оптимизация существующей системы налоговых льгот и освобождений, а также ликвидация имеющихся возможностей для уклонения от налогообложения</a:t>
            </a:r>
            <a:r>
              <a:rPr lang="ru-RU" sz="1900" dirty="0"/>
              <a:t>.</a:t>
            </a:r>
            <a:endParaRPr lang="ru-RU" sz="1900" dirty="0" smtClean="0"/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1900" dirty="0" smtClean="0"/>
              <a:t>3. Формирование бюджета в соответствии с программно-целевыми методами бюджетного планирования.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1900" dirty="0"/>
              <a:t>4</a:t>
            </a:r>
            <a:r>
              <a:rPr lang="ru-RU" sz="1900" dirty="0" smtClean="0"/>
              <a:t>. Обеспечение финансирования всех принятых обязательств.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1900" dirty="0" smtClean="0"/>
              <a:t>5. Внедрение системы анализа эффективности расходов по каждому направлению и системы ответственности за достижение поставленных целей.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1900" dirty="0" smtClean="0"/>
              <a:t>6. Создание условий для оказания качественных муниципальных услуг.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1900" dirty="0" smtClean="0"/>
              <a:t>7. Обеспечение прозрачности и открытости бюджета и бюджетного процесса для общества.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ru-RU" sz="1800" dirty="0" smtClean="0"/>
          </a:p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endParaRPr lang="ru-RU" sz="2000" dirty="0"/>
          </a:p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endParaRPr lang="ru-RU" sz="2000" dirty="0"/>
          </a:p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90797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006600"/>
                </a:solidFill>
              </a:rPr>
              <a:t>Основные характеристики бюджета Белоярского муниципального образования Новобурасского муниципального  района за 2015 год</a:t>
            </a:r>
            <a:endParaRPr lang="ru-RU" sz="2400" dirty="0">
              <a:solidFill>
                <a:srgbClr val="0066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34853008"/>
              </p:ext>
            </p:extLst>
          </p:nvPr>
        </p:nvGraphicFramePr>
        <p:xfrm>
          <a:off x="179515" y="1374088"/>
          <a:ext cx="8784975" cy="50072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33373"/>
                <a:gridCol w="1930659"/>
                <a:gridCol w="1712432"/>
                <a:gridCol w="1512165"/>
                <a:gridCol w="1489839"/>
                <a:gridCol w="1606507"/>
              </a:tblGrid>
              <a:tr h="1187128">
                <a:tc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№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Показатель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Первоначально</a:t>
                      </a:r>
                      <a:r>
                        <a:rPr lang="ru-RU" sz="1200" baseline="0" dirty="0" smtClean="0"/>
                        <a:t> 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утвержденный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план, тыс.руб.</a:t>
                      </a:r>
                    </a:p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Уточненный</a:t>
                      </a:r>
                    </a:p>
                    <a:p>
                      <a:pPr algn="ctr"/>
                      <a:r>
                        <a:rPr lang="ru-RU" sz="1200" dirty="0" smtClean="0"/>
                        <a:t>план,</a:t>
                      </a:r>
                    </a:p>
                    <a:p>
                      <a:pPr algn="ctr"/>
                      <a:r>
                        <a:rPr lang="ru-RU" sz="1200" dirty="0" smtClean="0"/>
                        <a:t>тыс.руб.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Исполнение, тыс.руб.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% исполнения</a:t>
                      </a:r>
                      <a:r>
                        <a:rPr lang="ru-RU" sz="1200" baseline="0" dirty="0" smtClean="0"/>
                        <a:t> к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уточненному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плану</a:t>
                      </a:r>
                      <a:endParaRPr lang="ru-RU" sz="1200" dirty="0"/>
                    </a:p>
                  </a:txBody>
                  <a:tcPr/>
                </a:tc>
              </a:tr>
              <a:tr h="807324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ДОХОДЫ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4062,6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7219,0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7318,1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101,4</a:t>
                      </a:r>
                      <a:endParaRPr lang="ru-RU" dirty="0"/>
                    </a:p>
                  </a:txBody>
                  <a:tcPr anchor="ctr"/>
                </a:tc>
              </a:tr>
              <a:tr h="971287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1.1.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Налоговые и неналоговые</a:t>
                      </a:r>
                    </a:p>
                    <a:p>
                      <a:r>
                        <a:rPr lang="ru-RU" sz="1600" dirty="0" smtClean="0"/>
                        <a:t>поступления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3808,7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6996,6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7095,7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101,4</a:t>
                      </a:r>
                      <a:endParaRPr lang="ru-RU" dirty="0"/>
                    </a:p>
                  </a:txBody>
                  <a:tcPr anchor="ctr"/>
                </a:tc>
              </a:tr>
              <a:tr h="683498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1.2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Безвозмездные поступления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253,9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222,4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222,4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100,0</a:t>
                      </a:r>
                      <a:endParaRPr lang="ru-RU" dirty="0"/>
                    </a:p>
                  </a:txBody>
                  <a:tcPr anchor="ctr"/>
                </a:tc>
              </a:tr>
              <a:tr h="674505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2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РАСХОДЫ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+mn-lt"/>
                          <a:cs typeface="+mn-cs"/>
                        </a:rPr>
                        <a:t>4062,6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+mn-lt"/>
                          <a:cs typeface="+mn-cs"/>
                        </a:rPr>
                        <a:t>7704,5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7429,2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87,6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683498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3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ДЕФИЦИТ(-)/</a:t>
                      </a:r>
                    </a:p>
                    <a:p>
                      <a:r>
                        <a:rPr lang="ru-RU" sz="1600" dirty="0" smtClean="0"/>
                        <a:t>ПРОФИЦИТ(+)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-485,5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-111,1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7972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006600"/>
                </a:solidFill>
              </a:rPr>
              <a:t>Характеристика доходной части бюджета Белоярского</a:t>
            </a:r>
            <a:r>
              <a:rPr lang="ru-RU" sz="2200" dirty="0" smtClean="0">
                <a:solidFill>
                  <a:schemeClr val="tx1"/>
                </a:solidFill>
              </a:rPr>
              <a:t> </a:t>
            </a:r>
            <a:r>
              <a:rPr kumimoji="0" lang="ru-RU" sz="22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муниципального  </a:t>
            </a:r>
            <a:r>
              <a:rPr lang="ru-RU" sz="2200" dirty="0" smtClean="0">
                <a:solidFill>
                  <a:schemeClr val="tx1"/>
                </a:solidFill>
              </a:rPr>
              <a:t>образования </a:t>
            </a:r>
            <a:r>
              <a:rPr lang="ru-RU" sz="2400" dirty="0" smtClean="0">
                <a:solidFill>
                  <a:srgbClr val="006600"/>
                </a:solidFill>
              </a:rPr>
              <a:t>за 2013-2015 годы</a:t>
            </a:r>
            <a:endParaRPr lang="ru-RU" sz="2400" dirty="0">
              <a:solidFill>
                <a:srgbClr val="00660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987171336"/>
              </p:ext>
            </p:extLst>
          </p:nvPr>
        </p:nvGraphicFramePr>
        <p:xfrm>
          <a:off x="285720" y="1142984"/>
          <a:ext cx="4536503" cy="2592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81517189"/>
              </p:ext>
            </p:extLst>
          </p:nvPr>
        </p:nvGraphicFramePr>
        <p:xfrm>
          <a:off x="4788024" y="1412776"/>
          <a:ext cx="4176464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0270397"/>
              </p:ext>
            </p:extLst>
          </p:nvPr>
        </p:nvGraphicFramePr>
        <p:xfrm>
          <a:off x="539552" y="3929066"/>
          <a:ext cx="7560840" cy="21431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296291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solidFill>
                  <a:schemeClr val="tx1"/>
                </a:solidFill>
              </a:rPr>
              <a:t>Динамика поступления налоговых и неналоговых</a:t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 smtClean="0">
                <a:solidFill>
                  <a:schemeClr val="tx1"/>
                </a:solidFill>
              </a:rPr>
              <a:t>доходов в бюджет </a:t>
            </a:r>
            <a:r>
              <a:rPr kumimoji="0" lang="ru-RU" sz="22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Белоярского муниципального образования  </a:t>
            </a:r>
            <a:r>
              <a:rPr lang="ru-RU" sz="2200" dirty="0" smtClean="0">
                <a:solidFill>
                  <a:schemeClr val="tx1"/>
                </a:solidFill>
              </a:rPr>
              <a:t>за 2013-2015 годы, тыс.руб</a:t>
            </a:r>
            <a:r>
              <a:rPr lang="ru-RU" sz="2400" dirty="0" smtClean="0">
                <a:solidFill>
                  <a:srgbClr val="006600"/>
                </a:solidFill>
              </a:rPr>
              <a:t>.</a:t>
            </a:r>
            <a:endParaRPr lang="ru-RU" sz="2400" dirty="0">
              <a:solidFill>
                <a:srgbClr val="006600"/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922866419"/>
              </p:ext>
            </p:extLst>
          </p:nvPr>
        </p:nvGraphicFramePr>
        <p:xfrm>
          <a:off x="214282" y="1643050"/>
          <a:ext cx="8568952" cy="4143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>
            <a:off x="179512" y="5013176"/>
            <a:ext cx="8784976" cy="151216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473250957"/>
              </p:ext>
            </p:extLst>
          </p:nvPr>
        </p:nvGraphicFramePr>
        <p:xfrm flipV="1">
          <a:off x="431032" y="4786322"/>
          <a:ext cx="8427248" cy="71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11579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351129896"/>
              </p:ext>
            </p:extLst>
          </p:nvPr>
        </p:nvGraphicFramePr>
        <p:xfrm>
          <a:off x="179510" y="529908"/>
          <a:ext cx="8784978" cy="632809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{21E4AEA4-8DFA-4A89-87EB-49C32662AFE0}</a:tableStyleId>
              </a:tblPr>
              <a:tblGrid>
                <a:gridCol w="2880320"/>
                <a:gridCol w="1297012"/>
                <a:gridCol w="1007244"/>
                <a:gridCol w="1160784"/>
                <a:gridCol w="975455"/>
                <a:gridCol w="1464163"/>
              </a:tblGrid>
              <a:tr h="297608">
                <a:tc rowSpan="2">
                  <a:txBody>
                    <a:bodyPr/>
                    <a:lstStyle/>
                    <a:p>
                      <a:endParaRPr lang="ru-RU" sz="1100" dirty="0" smtClean="0"/>
                    </a:p>
                    <a:p>
                      <a:endParaRPr lang="ru-RU" sz="1100" dirty="0" smtClean="0"/>
                    </a:p>
                    <a:p>
                      <a:r>
                        <a:rPr lang="ru-RU" sz="1100" dirty="0" smtClean="0"/>
                        <a:t>Наименование доходов</a:t>
                      </a:r>
                      <a:endParaRPr lang="ru-RU" sz="11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2014</a:t>
                      </a:r>
                      <a:r>
                        <a:rPr lang="ru-RU" sz="1200" baseline="0" dirty="0" smtClean="0"/>
                        <a:t> год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исполнено, тыс.руб.</a:t>
                      </a:r>
                      <a:endParaRPr lang="ru-RU" sz="12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2015</a:t>
                      </a:r>
                      <a:r>
                        <a:rPr lang="ru-RU" sz="1200" baseline="0" dirty="0" smtClean="0"/>
                        <a:t> год</a:t>
                      </a:r>
                      <a:endParaRPr lang="ru-RU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Темп роста,%</a:t>
                      </a:r>
                      <a:endParaRPr lang="ru-RU" sz="1200" dirty="0"/>
                    </a:p>
                  </a:txBody>
                  <a:tcPr anchor="ctr"/>
                </a:tc>
              </a:tr>
              <a:tr h="58267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  План,  тыс.руб.</a:t>
                      </a:r>
                      <a:endParaRPr lang="ru-RU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Исполнено,</a:t>
                      </a:r>
                    </a:p>
                    <a:p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    тыс.руб.</a:t>
                      </a:r>
                      <a:endParaRPr lang="ru-RU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% испол-</a:t>
                      </a:r>
                    </a:p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нения </a:t>
                      </a:r>
                    </a:p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плана</a:t>
                      </a:r>
                      <a:endParaRPr lang="ru-RU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78329">
                <a:tc>
                  <a:txBody>
                    <a:bodyPr/>
                    <a:lstStyle/>
                    <a:p>
                      <a:r>
                        <a:rPr lang="ru-RU" sz="1400" b="1" i="1" dirty="0" smtClean="0"/>
                        <a:t>Налоговые и неналоговые</a:t>
                      </a:r>
                      <a:r>
                        <a:rPr lang="ru-RU" sz="1400" b="1" i="1" baseline="0" dirty="0" smtClean="0"/>
                        <a:t> доходы, в том числе:</a:t>
                      </a:r>
                      <a:endParaRPr lang="ru-RU" sz="14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5942,0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6996,6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7095,7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101,4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478329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Налог на доходы физических лиц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1174,6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246,2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96,3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-79,8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40158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Акцизы на нефтепродукты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1629,8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1310,3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1614,3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123,2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-0,9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5398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Единый сельхозналог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532,6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725,9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725,9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36,3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40158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Налог</a:t>
                      </a:r>
                      <a:r>
                        <a:rPr lang="ru-RU" sz="1400" baseline="0" dirty="0" smtClean="0"/>
                        <a:t> на имущество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2476,1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4697,2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4501,5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81,8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5398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Госпошлина, сборы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-64,6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582674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Доходы</a:t>
                      </a:r>
                      <a:r>
                        <a:rPr lang="ru-RU" sz="1400" baseline="0" dirty="0" smtClean="0"/>
                        <a:t> от использования имущества, находящегося в муниципальной собственности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72,5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40158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Доходы от продажи  материальных и нематериальных активов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6017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Штрафы, санкции, возмещение ущерба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68926">
                <a:tc>
                  <a:txBody>
                    <a:bodyPr/>
                    <a:lstStyle/>
                    <a:p>
                      <a:r>
                        <a:rPr lang="ru-RU" sz="1400" b="1" i="1" dirty="0" smtClean="0"/>
                        <a:t>Безвозмездные</a:t>
                      </a:r>
                      <a:r>
                        <a:rPr lang="ru-RU" sz="1400" b="1" i="1" baseline="0" dirty="0" smtClean="0"/>
                        <a:t> поступления</a:t>
                      </a:r>
                      <a:endParaRPr lang="ru-RU" sz="14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343,6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222,4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222,4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-35,3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68926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Доходы, всего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6285,6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7219,0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7318,1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101,4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79512" y="188640"/>
            <a:ext cx="8784976" cy="252028"/>
          </a:xfrm>
          <a:prstGeom prst="rect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6600"/>
                </a:solidFill>
              </a:rPr>
              <a:t>Как исполнен план по доходам в 2015 году</a:t>
            </a:r>
            <a:endParaRPr lang="ru-RU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059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512624" cy="1112168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Структура налоговых и неналоговых доходов 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бюджета Белоярского </a:t>
            </a:r>
            <a:r>
              <a:rPr kumimoji="0" lang="ru-RU" sz="24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муниципального образования</a:t>
            </a:r>
            <a:br>
              <a:rPr kumimoji="0" lang="ru-RU" sz="24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ru-RU" sz="2400" dirty="0" smtClean="0">
                <a:solidFill>
                  <a:schemeClr val="tx1"/>
                </a:solidFill>
              </a:rPr>
              <a:t> в 2015 году</a:t>
            </a:r>
            <a:endParaRPr lang="ru-RU" sz="2400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/>
          </p:nvPr>
        </p:nvGraphicFramePr>
        <p:xfrm>
          <a:off x="301627" y="1527175"/>
          <a:ext cx="4630415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4" name="Объект 13"/>
          <p:cNvGraphicFramePr>
            <a:graphicFrameLocks noGrp="1"/>
          </p:cNvGraphicFramePr>
          <p:nvPr>
            <p:ph sz="quarter" idx="4294967295"/>
            <p:extLst/>
          </p:nvPr>
        </p:nvGraphicFramePr>
        <p:xfrm>
          <a:off x="323528" y="1340768"/>
          <a:ext cx="8320438" cy="5517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959917033"/>
              </p:ext>
            </p:extLst>
          </p:nvPr>
        </p:nvGraphicFramePr>
        <p:xfrm>
          <a:off x="500034" y="1285860"/>
          <a:ext cx="7992888" cy="4840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3737740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2756375828"/>
              </p:ext>
            </p:extLst>
          </p:nvPr>
        </p:nvGraphicFramePr>
        <p:xfrm>
          <a:off x="179512" y="807000"/>
          <a:ext cx="8784979" cy="5934368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tableStyleId>{21E4AEA4-8DFA-4A89-87EB-49C32662AFE0}</a:tableStyleId>
              </a:tblPr>
              <a:tblGrid>
                <a:gridCol w="792088"/>
                <a:gridCol w="2592288"/>
                <a:gridCol w="1152128"/>
                <a:gridCol w="1008112"/>
                <a:gridCol w="1152128"/>
                <a:gridCol w="1152128"/>
                <a:gridCol w="936107"/>
              </a:tblGrid>
              <a:tr h="260655">
                <a:tc rowSpan="2">
                  <a:txBody>
                    <a:bodyPr/>
                    <a:lstStyle/>
                    <a:p>
                      <a:endParaRPr lang="ru-RU" sz="1200" dirty="0" smtClean="0"/>
                    </a:p>
                    <a:p>
                      <a:r>
                        <a:rPr lang="ru-RU" sz="1200" dirty="0" smtClean="0"/>
                        <a:t>Раздел</a:t>
                      </a:r>
                      <a:endParaRPr lang="ru-RU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Наименование расходов</a:t>
                      </a:r>
                      <a:endParaRPr lang="ru-RU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2014</a:t>
                      </a:r>
                      <a:r>
                        <a:rPr lang="ru-RU" sz="1200" baseline="0" dirty="0" smtClean="0"/>
                        <a:t> год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исполнено, тыс.руб.</a:t>
                      </a:r>
                      <a:endParaRPr lang="ru-RU" sz="12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2015</a:t>
                      </a:r>
                      <a:r>
                        <a:rPr lang="ru-RU" sz="1200" baseline="0" dirty="0" smtClean="0"/>
                        <a:t> год</a:t>
                      </a:r>
                      <a:endParaRPr lang="ru-RU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Темп роста,%</a:t>
                      </a:r>
                      <a:endParaRPr lang="ru-RU" sz="1200" dirty="0"/>
                    </a:p>
                  </a:txBody>
                  <a:tcPr anchor="ctr"/>
                </a:tc>
              </a:tr>
              <a:tr h="5373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  План,  тыс.руб.</a:t>
                      </a:r>
                      <a:endParaRPr lang="ru-RU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Исполнено,</a:t>
                      </a:r>
                    </a:p>
                    <a:p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    тыс.руб.</a:t>
                      </a:r>
                      <a:endParaRPr lang="ru-RU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% исполне-</a:t>
                      </a:r>
                    </a:p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ния плана</a:t>
                      </a:r>
                      <a:endParaRPr lang="ru-RU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60655">
                <a:tc>
                  <a:txBody>
                    <a:bodyPr/>
                    <a:lstStyle/>
                    <a:p>
                      <a:pPr algn="ctr"/>
                      <a:endParaRPr lang="ru-RU" sz="12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b="1" i="1" dirty="0" smtClean="0"/>
                        <a:t>Всего</a:t>
                      </a:r>
                      <a:endParaRPr lang="ru-RU" sz="12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6140,1</a:t>
                      </a:r>
                      <a:endParaRPr lang="ru-RU" sz="12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7704,5</a:t>
                      </a:r>
                      <a:endParaRPr lang="ru-RU" sz="12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7429,2</a:t>
                      </a:r>
                      <a:endParaRPr lang="ru-RU" sz="12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96,4</a:t>
                      </a:r>
                      <a:endParaRPr lang="ru-RU" sz="12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21,0</a:t>
                      </a:r>
                      <a:endParaRPr lang="ru-RU" sz="12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46186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Общегосударственные вопросы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2919,3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3109,7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2864,5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92,1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-2,2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1881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Национальная оборона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144,9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144,9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-5,9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405463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Национальная</a:t>
                      </a:r>
                      <a:r>
                        <a:rPr lang="ru-RU" sz="1100" baseline="0" dirty="0" smtClean="0"/>
                        <a:t> безопасность и </a:t>
                      </a:r>
                    </a:p>
                    <a:p>
                      <a:r>
                        <a:rPr lang="ru-RU" sz="1100" baseline="0" dirty="0" smtClean="0"/>
                        <a:t>правоохранительная деятельность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67659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Национальная экономика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1558,2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1480,3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1450,3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-6,9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345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Жилищно-коммунальное хозяйство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260,8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345,6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345,6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32,5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345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Охрана окружающей среды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345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Образование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67659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Культура</a:t>
                      </a:r>
                      <a:r>
                        <a:rPr lang="ru-RU" sz="1100" baseline="0" dirty="0" smtClean="0"/>
                        <a:t> и кинематография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1150,0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2488,7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2488,7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116,4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345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Здравоохранение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60655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Социальная политика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96,8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135,2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135,2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39,7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60655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Физическая культура и спорт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91051"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Средства</a:t>
                      </a:r>
                      <a:r>
                        <a:rPr lang="ru-RU" sz="1200" b="0" i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массовой информации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434425"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Обслуживание</a:t>
                      </a:r>
                      <a:r>
                        <a:rPr lang="ru-RU" sz="1200" b="0" i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муниципального долга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55481"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</a:t>
                      </a:r>
                      <a:r>
                        <a:rPr lang="ru-RU" sz="1200" b="0" i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трансферты общего характера бюджетам поселений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79512" y="188640"/>
            <a:ext cx="8784976" cy="648072"/>
          </a:xfrm>
          <a:prstGeom prst="rect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6600"/>
                </a:solidFill>
              </a:rPr>
              <a:t>Расходы бюджета Белоярского муниципального образования</a:t>
            </a:r>
          </a:p>
          <a:p>
            <a:pPr algn="ctr"/>
            <a:r>
              <a:rPr lang="ru-RU" sz="2000" dirty="0" smtClean="0">
                <a:solidFill>
                  <a:srgbClr val="006600"/>
                </a:solidFill>
              </a:rPr>
              <a:t>Новобурасского муниципального района по разделам в 2014-2015 годах</a:t>
            </a:r>
            <a:endParaRPr lang="ru-RU" sz="2000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05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14355</TotalTime>
  <Words>863</Words>
  <Application>Microsoft Office PowerPoint</Application>
  <PresentationFormat>Экран (4:3)</PresentationFormat>
  <Paragraphs>352</Paragraphs>
  <Slides>14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Официальная</vt:lpstr>
      <vt:lpstr>Отчет                                                           об исполнении бюджета Белоярского муниципального образования Новобурасского муниципального   района                        за 2015 год</vt:lpstr>
      <vt:lpstr>Презентация PowerPoint</vt:lpstr>
      <vt:lpstr>Основные направления бюджетной  и налоговой политики Белоярского муниципального образования в 2013-2015 годах</vt:lpstr>
      <vt:lpstr>Основные характеристики бюджета Белоярского муниципального образования Новобурасского муниципального  района за 2015 год</vt:lpstr>
      <vt:lpstr>Характеристика доходной части бюджета Белоярского муниципального  образования за 2013-2015 годы</vt:lpstr>
      <vt:lpstr>Динамика поступления налоговых и неналоговых доходов в бюджет Белоярского муниципального образования  за 2013-2015 годы, тыс.руб.</vt:lpstr>
      <vt:lpstr>Презентация PowerPoint</vt:lpstr>
      <vt:lpstr>Структура налоговых и неналоговых доходов  бюджета Белоярского муниципального образования  в 2015 году</vt:lpstr>
      <vt:lpstr>Презентация PowerPoint</vt:lpstr>
      <vt:lpstr>Структура расходов бюджета Белоярского муниципального образования Новобурасского муниципального района в 2015 году</vt:lpstr>
      <vt:lpstr>Расходы бюджета Белоярского муниципального образования Новобурасского муниципального района за счет средств федерального бюджета</vt:lpstr>
      <vt:lpstr>Расходы по муниципальным программам Белоярского муниципального образования Новобурасского муниципального района за 2015год</vt:lpstr>
      <vt:lpstr>Расходы по муниципальным программам Белоярского муниципального образования Новобурасского муниципального района за 2015год</vt:lpstr>
      <vt:lpstr>Источники финансирования дефицита бюджета Белоярского муниципального образования Новобурасского муниципального района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1</cp:lastModifiedBy>
  <cp:revision>333</cp:revision>
  <cp:lastPrinted>2014-05-30T10:02:04Z</cp:lastPrinted>
  <dcterms:created xsi:type="dcterms:W3CDTF">2014-01-10T08:52:59Z</dcterms:created>
  <dcterms:modified xsi:type="dcterms:W3CDTF">2016-05-19T08:56:36Z</dcterms:modified>
</cp:coreProperties>
</file>